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Inter" charset="1" panose="020B0502030000000004"/>
      <p:regular r:id="rId10"/>
    </p:embeddedFont>
    <p:embeddedFont>
      <p:font typeface="Inter Bold" charset="1" panose="020B0802030000000004"/>
      <p:regular r:id="rId11"/>
    </p:embeddedFont>
    <p:embeddedFont>
      <p:font typeface="Inter Italics" charset="1" panose="020B0502030000000004"/>
      <p:regular r:id="rId12"/>
    </p:embeddedFont>
    <p:embeddedFont>
      <p:font typeface="Inter Bold Italics" charset="1" panose="020B0802030000000004"/>
      <p:regular r:id="rId13"/>
    </p:embeddedFont>
    <p:embeddedFont>
      <p:font typeface="Avenir 2" charset="1" panose="02000503020000020003"/>
      <p:regular r:id="rId14"/>
    </p:embeddedFont>
    <p:embeddedFont>
      <p:font typeface="Avenir 1" charset="1" panose="02000603020000020003"/>
      <p:regular r:id="rId15"/>
    </p:embeddedFont>
    <p:embeddedFont>
      <p:font typeface="Avenir 4" charset="1" panose="02000603020000020003"/>
      <p:regular r:id="rId16"/>
    </p:embeddedFont>
    <p:embeddedFont>
      <p:font typeface="Avenir 3" charset="1" panose="020B0703020203020204"/>
      <p:regular r:id="rId17"/>
    </p:embeddedFont>
    <p:embeddedFont>
      <p:font typeface="Nimbus Sans L" charset="1" panose="000008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slides/slide1.xml" Type="http://schemas.openxmlformats.org/officeDocument/2006/relationships/slide"/><Relationship Id="rId2" Target="presProps.xml" Type="http://schemas.openxmlformats.org/officeDocument/2006/relationships/presProps"/><Relationship Id="rId20" Target="slides/slide2.xml" Type="http://schemas.openxmlformats.org/officeDocument/2006/relationships/slide"/><Relationship Id="rId21" Target="slides/slide3.xml" Type="http://schemas.openxmlformats.org/officeDocument/2006/relationships/slide"/><Relationship Id="rId22" Target="slides/slide4.xml" Type="http://schemas.openxmlformats.org/officeDocument/2006/relationships/slide"/><Relationship Id="rId23" Target="slides/slide5.xml" Type="http://schemas.openxmlformats.org/officeDocument/2006/relationships/slide"/><Relationship Id="rId24" Target="slides/slide6.xml" Type="http://schemas.openxmlformats.org/officeDocument/2006/relationships/slide"/><Relationship Id="rId25" Target="slides/slide7.xml" Type="http://schemas.openxmlformats.org/officeDocument/2006/relationships/slide"/><Relationship Id="rId26" Target="slides/slide8.xml" Type="http://schemas.openxmlformats.org/officeDocument/2006/relationships/slide"/><Relationship Id="rId27" Target="slides/slide9.xml" Type="http://schemas.openxmlformats.org/officeDocument/2006/relationships/slide"/><Relationship Id="rId28" Target="slides/slide10.xml" Type="http://schemas.openxmlformats.org/officeDocument/2006/relationships/slide"/><Relationship Id="rId29" Target="slides/slide11.xml" Type="http://schemas.openxmlformats.org/officeDocument/2006/relationships/slide"/><Relationship Id="rId3" Target="viewProps.xml" Type="http://schemas.openxmlformats.org/officeDocument/2006/relationships/viewProps"/><Relationship Id="rId30" Target="slides/slide12.xml" Type="http://schemas.openxmlformats.org/officeDocument/2006/relationships/slide"/><Relationship Id="rId31" Target="slides/slide13.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3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jpe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B384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04490" y="0"/>
            <a:ext cx="11201400" cy="11201400"/>
            <a:chOff x="0" y="0"/>
            <a:chExt cx="3282950" cy="3282950"/>
          </a:xfrm>
        </p:grpSpPr>
        <p:sp>
          <p:nvSpPr>
            <p:cNvPr name="Freeform 3" id="3"/>
            <p:cNvSpPr/>
            <p:nvPr/>
          </p:nvSpPr>
          <p:spPr>
            <a:xfrm>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25000" r="-25000" t="0" b="0"/>
              </a:stretch>
            </a:blipFill>
          </p:spPr>
        </p:sp>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950045" y="9258300"/>
            <a:ext cx="2337955" cy="1028700"/>
          </a:xfrm>
          <a:prstGeom prst="rect">
            <a:avLst/>
          </a:prstGeom>
        </p:spPr>
      </p:pic>
      <p:sp>
        <p:nvSpPr>
          <p:cNvPr name="TextBox 5" id="5"/>
          <p:cNvSpPr txBox="true"/>
          <p:nvPr/>
        </p:nvSpPr>
        <p:spPr>
          <a:xfrm rot="0">
            <a:off x="11204699" y="1820637"/>
            <a:ext cx="6400800" cy="5116473"/>
          </a:xfrm>
          <a:prstGeom prst="rect">
            <a:avLst/>
          </a:prstGeom>
        </p:spPr>
        <p:txBody>
          <a:bodyPr anchor="t" rtlCol="false" tIns="0" lIns="0" bIns="0" rIns="0">
            <a:spAutoFit/>
          </a:bodyPr>
          <a:lstStyle/>
          <a:p>
            <a:pPr algn="ctr">
              <a:lnSpc>
                <a:spcPts val="10709"/>
              </a:lnSpc>
            </a:pPr>
            <a:r>
              <a:rPr lang="en-US" sz="8499" spc="-424">
                <a:solidFill>
                  <a:srgbClr val="FFFFFF"/>
                </a:solidFill>
                <a:latin typeface="Avenir 1"/>
              </a:rPr>
              <a:t>Brokerage Name</a:t>
            </a:r>
          </a:p>
          <a:p>
            <a:pPr algn="ctr">
              <a:lnSpc>
                <a:spcPts val="9450"/>
              </a:lnSpc>
            </a:pPr>
            <a:r>
              <a:rPr lang="en-US" sz="7500" spc="-375">
                <a:solidFill>
                  <a:srgbClr val="FFFFFF"/>
                </a:solidFill>
                <a:latin typeface="Avenir 2"/>
              </a:rPr>
              <a:t>Pre Listing </a:t>
            </a:r>
            <a:r>
              <a:rPr lang="en-US" sz="7500" spc="-375">
                <a:solidFill>
                  <a:srgbClr val="FFFFFF"/>
                </a:solidFill>
                <a:latin typeface="Avenir 2"/>
              </a:rPr>
              <a:t>Presentation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793" t="0" r="40724" b="0"/>
          <a:stretch>
            <a:fillRect/>
          </a:stretch>
        </p:blipFill>
        <p:spPr>
          <a:xfrm flipH="false" flipV="false" rot="0">
            <a:off x="8748682" y="0"/>
            <a:ext cx="8404188"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0">
            <a:off x="0" y="-2038350"/>
            <a:ext cx="11201400" cy="112014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950045" y="9258300"/>
            <a:ext cx="2337955" cy="1028700"/>
          </a:xfrm>
          <a:prstGeom prst="rect">
            <a:avLst/>
          </a:prstGeom>
        </p:spPr>
      </p:pic>
      <p:sp>
        <p:nvSpPr>
          <p:cNvPr name="TextBox 5" id="5"/>
          <p:cNvSpPr txBox="true"/>
          <p:nvPr/>
        </p:nvSpPr>
        <p:spPr>
          <a:xfrm rot="5400000">
            <a:off x="14143536" y="4409041"/>
            <a:ext cx="7002110" cy="213284"/>
          </a:xfrm>
          <a:prstGeom prst="rect">
            <a:avLst/>
          </a:prstGeom>
        </p:spPr>
        <p:txBody>
          <a:bodyPr anchor="t" rtlCol="false" tIns="0" lIns="0" bIns="0" rIns="0">
            <a:spAutoFit/>
          </a:bodyPr>
          <a:lstStyle/>
          <a:p>
            <a:pPr algn="l" marL="0" indent="0" lvl="1">
              <a:lnSpc>
                <a:spcPts val="1680"/>
              </a:lnSpc>
              <a:spcBef>
                <a:spcPts val="1260"/>
              </a:spcBef>
            </a:pPr>
            <a:r>
              <a:rPr lang="en-US" sz="1399" spc="209">
                <a:solidFill>
                  <a:srgbClr val="242424"/>
                </a:solidFill>
                <a:latin typeface="Inter"/>
              </a:rPr>
              <a:t>SELLERS' LISTING</a:t>
            </a:r>
          </a:p>
        </p:txBody>
      </p:sp>
      <p:sp>
        <p:nvSpPr>
          <p:cNvPr name="TextBox 6" id="6"/>
          <p:cNvSpPr txBox="true"/>
          <p:nvPr/>
        </p:nvSpPr>
        <p:spPr>
          <a:xfrm rot="0">
            <a:off x="1200150" y="1076325"/>
            <a:ext cx="7943850" cy="805736"/>
          </a:xfrm>
          <a:prstGeom prst="rect">
            <a:avLst/>
          </a:prstGeom>
        </p:spPr>
        <p:txBody>
          <a:bodyPr anchor="t" rtlCol="false" tIns="0" lIns="0" bIns="0" rIns="0">
            <a:spAutoFit/>
          </a:bodyPr>
          <a:lstStyle/>
          <a:p>
            <a:pPr>
              <a:lnSpc>
                <a:spcPts val="6159"/>
              </a:lnSpc>
              <a:spcBef>
                <a:spcPts val="4619"/>
              </a:spcBef>
            </a:pPr>
            <a:r>
              <a:rPr lang="en-US" sz="5600" spc="-280">
                <a:solidFill>
                  <a:srgbClr val="80AC98"/>
                </a:solidFill>
                <a:latin typeface="Avenir 1"/>
              </a:rPr>
              <a:t>Our Listing</a:t>
            </a:r>
          </a:p>
        </p:txBody>
      </p:sp>
      <p:sp>
        <p:nvSpPr>
          <p:cNvPr name="TextBox 7" id="7"/>
          <p:cNvSpPr txBox="true"/>
          <p:nvPr/>
        </p:nvSpPr>
        <p:spPr>
          <a:xfrm rot="0">
            <a:off x="1028700" y="3125908"/>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LOCATION</a:t>
            </a:r>
          </a:p>
        </p:txBody>
      </p:sp>
      <p:sp>
        <p:nvSpPr>
          <p:cNvPr name="TextBox 8" id="8"/>
          <p:cNvSpPr txBox="true"/>
          <p:nvPr/>
        </p:nvSpPr>
        <p:spPr>
          <a:xfrm rot="0">
            <a:off x="1028700" y="4782425"/>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AS-IS SALE P</a:t>
            </a:r>
            <a:r>
              <a:rPr lang="en-US" sz="2160" spc="129" u="none">
                <a:solidFill>
                  <a:srgbClr val="242424"/>
                </a:solidFill>
                <a:latin typeface="Avenir 3 Bold"/>
              </a:rPr>
              <a:t>RICE</a:t>
            </a:r>
          </a:p>
        </p:txBody>
      </p:sp>
      <p:sp>
        <p:nvSpPr>
          <p:cNvPr name="TextBox 9" id="9"/>
          <p:cNvSpPr txBox="true"/>
          <p:nvPr/>
        </p:nvSpPr>
        <p:spPr>
          <a:xfrm rot="0">
            <a:off x="1028700" y="6461807"/>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PROPERTY SIZE AND CONDITION</a:t>
            </a:r>
          </a:p>
        </p:txBody>
      </p:sp>
      <p:sp>
        <p:nvSpPr>
          <p:cNvPr name="TextBox 10" id="10"/>
          <p:cNvSpPr txBox="true"/>
          <p:nvPr/>
        </p:nvSpPr>
        <p:spPr>
          <a:xfrm rot="0">
            <a:off x="1028700" y="3667552"/>
            <a:ext cx="6441230" cy="395932"/>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City, State</a:t>
            </a:r>
          </a:p>
        </p:txBody>
      </p:sp>
      <p:sp>
        <p:nvSpPr>
          <p:cNvPr name="TextBox 11" id="11"/>
          <p:cNvSpPr txBox="true"/>
          <p:nvPr/>
        </p:nvSpPr>
        <p:spPr>
          <a:xfrm rot="0">
            <a:off x="1028700" y="5324069"/>
            <a:ext cx="6441230" cy="395932"/>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What would the home sell for in current condition?</a:t>
            </a:r>
          </a:p>
        </p:txBody>
      </p:sp>
      <p:sp>
        <p:nvSpPr>
          <p:cNvPr name="TextBox 12" id="12"/>
          <p:cNvSpPr txBox="true"/>
          <p:nvPr/>
        </p:nvSpPr>
        <p:spPr>
          <a:xfrm rot="0">
            <a:off x="1028700" y="7003450"/>
            <a:ext cx="6441230" cy="807503"/>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How big is it? What shape is it in? What work does it need? How can Curbio help?</a:t>
            </a:r>
          </a:p>
        </p:txBody>
      </p:sp>
      <p:sp>
        <p:nvSpPr>
          <p:cNvPr name="TextBox 13" id="13"/>
          <p:cNvSpPr txBox="true"/>
          <p:nvPr/>
        </p:nvSpPr>
        <p:spPr>
          <a:xfrm rot="0">
            <a:off x="1028700" y="8314647"/>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ARV PRICE</a:t>
            </a:r>
          </a:p>
        </p:txBody>
      </p:sp>
      <p:sp>
        <p:nvSpPr>
          <p:cNvPr name="TextBox 14" id="14"/>
          <p:cNvSpPr txBox="true"/>
          <p:nvPr/>
        </p:nvSpPr>
        <p:spPr>
          <a:xfrm rot="0">
            <a:off x="1028700" y="8888947"/>
            <a:ext cx="6441230" cy="807503"/>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What could it be listed for (ballpark) after renovations?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flipH="false" flipV="false" rot="0">
            <a:off x="9144000" y="28575"/>
            <a:ext cx="9144000" cy="10287000"/>
          </a:xfrm>
          <a:prstGeom prst="rect">
            <a:avLst/>
          </a:prstGeom>
        </p:spPr>
      </p:pic>
      <p:pic>
        <p:nvPicPr>
          <p:cNvPr name="Picture 3" id="3"/>
          <p:cNvPicPr>
            <a:picLocks noChangeAspect="true"/>
          </p:cNvPicPr>
          <p:nvPr/>
        </p:nvPicPr>
        <p:blipFill>
          <a:blip r:embed="rId3"/>
          <a:srcRect l="0" t="10620" r="0" b="10620"/>
          <a:stretch>
            <a:fillRect/>
          </a:stretch>
        </p:blipFill>
        <p:spPr>
          <a:xfrm flipH="false" flipV="false" rot="0">
            <a:off x="1344077" y="0"/>
            <a:ext cx="7533223" cy="5933023"/>
          </a:xfrm>
          <a:prstGeom prst="rect">
            <a:avLst/>
          </a:prstGeom>
        </p:spPr>
      </p:pic>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489405" y="5238750"/>
            <a:ext cx="13466886" cy="13466886"/>
          </a:xfrm>
          <a:prstGeom prst="rect">
            <a:avLst/>
          </a:prstGeom>
        </p:spPr>
      </p:pic>
      <p:sp>
        <p:nvSpPr>
          <p:cNvPr name="AutoShape 5" id="5"/>
          <p:cNvSpPr/>
          <p:nvPr/>
        </p:nvSpPr>
        <p:spPr>
          <a:xfrm rot="0">
            <a:off x="0" y="0"/>
            <a:ext cx="1344077" cy="10287000"/>
          </a:xfrm>
          <a:prstGeom prst="rect">
            <a:avLst/>
          </a:prstGeom>
          <a:solidFill>
            <a:srgbClr val="F7F7F7"/>
          </a:solidFill>
        </p:spPr>
      </p:sp>
      <p:pic>
        <p:nvPicPr>
          <p:cNvPr name="Picture 6" id="6"/>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0" y="0"/>
            <a:ext cx="2337955" cy="1028700"/>
          </a:xfrm>
          <a:prstGeom prst="rect">
            <a:avLst/>
          </a:prstGeom>
        </p:spPr>
      </p:pic>
      <p:grpSp>
        <p:nvGrpSpPr>
          <p:cNvPr name="Group 7" id="7"/>
          <p:cNvGrpSpPr/>
          <p:nvPr/>
        </p:nvGrpSpPr>
        <p:grpSpPr>
          <a:xfrm rot="0">
            <a:off x="2623705" y="6958341"/>
            <a:ext cx="7320395" cy="1746354"/>
            <a:chOff x="0" y="0"/>
            <a:chExt cx="9760527" cy="2328472"/>
          </a:xfrm>
        </p:grpSpPr>
        <p:sp>
          <p:nvSpPr>
            <p:cNvPr name="TextBox 8" id="8"/>
            <p:cNvSpPr txBox="true"/>
            <p:nvPr/>
          </p:nvSpPr>
          <p:spPr>
            <a:xfrm rot="0">
              <a:off x="0" y="-57150"/>
              <a:ext cx="9760527" cy="422751"/>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80AC98"/>
                  </a:solidFill>
                  <a:latin typeface="Avenir 3 Bold"/>
                </a:rPr>
                <a:t>EXPLAIN BENEFITS OF PRE LISTING HOME IMPROVEMENT</a:t>
              </a:r>
            </a:p>
          </p:txBody>
        </p:sp>
        <p:sp>
          <p:nvSpPr>
            <p:cNvPr name="TextBox 9" id="9"/>
            <p:cNvSpPr txBox="true"/>
            <p:nvPr/>
          </p:nvSpPr>
          <p:spPr>
            <a:xfrm rot="0">
              <a:off x="0" y="533962"/>
              <a:ext cx="9760527" cy="1794510"/>
            </a:xfrm>
            <a:prstGeom prst="rect">
              <a:avLst/>
            </a:prstGeom>
          </p:spPr>
          <p:txBody>
            <a:bodyPr anchor="t" rtlCol="false" tIns="0" lIns="0" bIns="0" rIns="0">
              <a:spAutoFit/>
            </a:bodyPr>
            <a:lstStyle/>
            <a:p>
              <a:pPr>
                <a:lnSpc>
                  <a:spcPts val="2700"/>
                </a:lnSpc>
                <a:spcBef>
                  <a:spcPts val="2025"/>
                </a:spcBef>
              </a:pPr>
              <a:r>
                <a:rPr lang="en-US" sz="1131" spc="11">
                  <a:solidFill>
                    <a:srgbClr val="FFFFFF"/>
                  </a:solidFill>
                  <a:latin typeface="Avenir 2"/>
                </a:rPr>
                <a:t>Help your sellers understand their ability to profit more from pre listing refreshes and updates. Remember that Curbio stands for "curb appeal inside and out"—use us for projects inside and outside the home!</a:t>
              </a:r>
            </a:p>
          </p:txBody>
        </p:sp>
      </p:grpSp>
      <p:sp>
        <p:nvSpPr>
          <p:cNvPr name="TextBox 10" id="10"/>
          <p:cNvSpPr txBox="true"/>
          <p:nvPr/>
        </p:nvSpPr>
        <p:spPr>
          <a:xfrm rot="5400000">
            <a:off x="-2830952" y="6366926"/>
            <a:ext cx="7002110" cy="213420"/>
          </a:xfrm>
          <a:prstGeom prst="rect">
            <a:avLst/>
          </a:prstGeom>
        </p:spPr>
        <p:txBody>
          <a:bodyPr anchor="t" rtlCol="false" tIns="0" lIns="0" bIns="0" rIns="0">
            <a:spAutoFit/>
          </a:bodyPr>
          <a:lstStyle/>
          <a:p>
            <a:pPr algn="l" marL="0" indent="0" lvl="1">
              <a:lnSpc>
                <a:spcPts val="1680"/>
              </a:lnSpc>
              <a:spcBef>
                <a:spcPts val="1260"/>
              </a:spcBef>
            </a:pPr>
            <a:r>
              <a:rPr lang="en-US" sz="1400" spc="210">
                <a:solidFill>
                  <a:srgbClr val="CE4616"/>
                </a:solidFill>
                <a:latin typeface="Avenir 3"/>
              </a:rPr>
              <a:t>BENEFITS OF PRE LISTING HOME IMPROVEMENT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3342" t="0" r="33548" b="0"/>
          <a:stretch>
            <a:fillRect/>
          </a:stretch>
        </p:blipFill>
        <p:spPr>
          <a:xfrm flipH="false" flipV="false" rot="0">
            <a:off x="1753005" y="0"/>
            <a:ext cx="7390995" cy="10287000"/>
          </a:xfrm>
          <a:prstGeom prst="rect">
            <a:avLst/>
          </a:prstGeom>
        </p:spPr>
      </p:pic>
      <p:sp>
        <p:nvSpPr>
          <p:cNvPr name="AutoShape 3" id="3"/>
          <p:cNvSpPr/>
          <p:nvPr/>
        </p:nvSpPr>
        <p:spPr>
          <a:xfrm rot="0">
            <a:off x="0" y="0"/>
            <a:ext cx="1344077" cy="10287000"/>
          </a:xfrm>
          <a:prstGeom prst="rect">
            <a:avLst/>
          </a:prstGeom>
          <a:solidFill>
            <a:srgbClr val="F7F7F7"/>
          </a:solidFill>
        </p:spPr>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2337955" cy="1028700"/>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800000">
            <a:off x="10094553" y="2296753"/>
            <a:ext cx="7164747" cy="7164747"/>
          </a:xfrm>
          <a:prstGeom prst="rect">
            <a:avLst/>
          </a:prstGeom>
        </p:spPr>
      </p:pic>
      <p:pic>
        <p:nvPicPr>
          <p:cNvPr name="Picture 6" id="6"/>
          <p:cNvPicPr>
            <a:picLocks noChangeAspect="true"/>
          </p:cNvPicPr>
          <p:nvPr/>
        </p:nvPicPr>
        <p:blipFill>
          <a:blip r:embed="rId7"/>
          <a:srcRect l="0" t="1009" r="0" b="1009"/>
          <a:stretch>
            <a:fillRect/>
          </a:stretch>
        </p:blipFill>
        <p:spPr>
          <a:xfrm flipH="false" flipV="false" rot="0">
            <a:off x="10094553" y="1028700"/>
            <a:ext cx="7164747" cy="4212074"/>
          </a:xfrm>
          <a:prstGeom prst="rect">
            <a:avLst/>
          </a:prstGeom>
        </p:spPr>
      </p:pic>
      <p:grpSp>
        <p:nvGrpSpPr>
          <p:cNvPr name="Group 7" id="7"/>
          <p:cNvGrpSpPr/>
          <p:nvPr/>
        </p:nvGrpSpPr>
        <p:grpSpPr>
          <a:xfrm rot="0">
            <a:off x="11062928" y="5989797"/>
            <a:ext cx="5424847" cy="2454776"/>
            <a:chOff x="0" y="0"/>
            <a:chExt cx="7233129" cy="3273035"/>
          </a:xfrm>
        </p:grpSpPr>
        <p:sp>
          <p:nvSpPr>
            <p:cNvPr name="TextBox 8" id="8"/>
            <p:cNvSpPr txBox="true"/>
            <p:nvPr/>
          </p:nvSpPr>
          <p:spPr>
            <a:xfrm rot="0">
              <a:off x="0" y="-57150"/>
              <a:ext cx="7233129" cy="1367314"/>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80AC98"/>
                  </a:solidFill>
                  <a:latin typeface="Avenir 3 Bold"/>
                </a:rPr>
                <a:t>USE THIS PAGE IF NEEDED TO CONTINUE PRE LISTING IMPROVEMENT CONVERSATION</a:t>
              </a:r>
            </a:p>
          </p:txBody>
        </p:sp>
        <p:sp>
          <p:nvSpPr>
            <p:cNvPr name="TextBox 9" id="9"/>
            <p:cNvSpPr txBox="true"/>
            <p:nvPr/>
          </p:nvSpPr>
          <p:spPr>
            <a:xfrm rot="0">
              <a:off x="0" y="1478525"/>
              <a:ext cx="7233129" cy="1794510"/>
            </a:xfrm>
            <a:prstGeom prst="rect">
              <a:avLst/>
            </a:prstGeom>
          </p:spPr>
          <p:txBody>
            <a:bodyPr anchor="t" rtlCol="false" tIns="0" lIns="0" bIns="0" rIns="0">
              <a:spAutoFit/>
            </a:bodyPr>
            <a:lstStyle/>
            <a:p>
              <a:pPr>
                <a:lnSpc>
                  <a:spcPts val="2700"/>
                </a:lnSpc>
                <a:spcBef>
                  <a:spcPts val="2025"/>
                </a:spcBef>
              </a:pPr>
              <a:r>
                <a:rPr lang="en-US" sz="1800" spc="18">
                  <a:solidFill>
                    <a:srgbClr val="FFFFFF"/>
                  </a:solidFill>
                  <a:latin typeface="Avenir 2"/>
                </a:rPr>
                <a:t>Emphasize ease of working with Curbio -- onside project manager, curated materials, streamlined communication with project manager, deferred costs until closing, etc. </a:t>
              </a:r>
            </a:p>
          </p:txBody>
        </p:sp>
      </p:grpSp>
      <p:sp>
        <p:nvSpPr>
          <p:cNvPr name="TextBox 10" id="10"/>
          <p:cNvSpPr txBox="true"/>
          <p:nvPr/>
        </p:nvSpPr>
        <p:spPr>
          <a:xfrm rot="5400000">
            <a:off x="-2830952" y="6366926"/>
            <a:ext cx="7002110" cy="213420"/>
          </a:xfrm>
          <a:prstGeom prst="rect">
            <a:avLst/>
          </a:prstGeom>
        </p:spPr>
        <p:txBody>
          <a:bodyPr anchor="t" rtlCol="false" tIns="0" lIns="0" bIns="0" rIns="0">
            <a:spAutoFit/>
          </a:bodyPr>
          <a:lstStyle/>
          <a:p>
            <a:pPr algn="l" marL="0" indent="0" lvl="1">
              <a:lnSpc>
                <a:spcPts val="1680"/>
              </a:lnSpc>
              <a:spcBef>
                <a:spcPts val="1260"/>
              </a:spcBef>
            </a:pPr>
            <a:r>
              <a:rPr lang="en-US" sz="1400" spc="210">
                <a:solidFill>
                  <a:srgbClr val="CE4616"/>
                </a:solidFill>
                <a:latin typeface="Avenir 3"/>
              </a:rPr>
              <a:t>BENEFTIS OF PRE LISTING HOME IMPROVEMENT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8016" t="0" r="7518" b="0"/>
          <a:stretch>
            <a:fillRect/>
          </a:stretch>
        </p:blipFill>
        <p:spPr>
          <a:xfrm flipH="false" flipV="false" rot="0">
            <a:off x="8748682" y="0"/>
            <a:ext cx="8404188"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0">
            <a:off x="0" y="-2038350"/>
            <a:ext cx="11201400" cy="112014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950045" y="9258300"/>
            <a:ext cx="2337955" cy="1028700"/>
          </a:xfrm>
          <a:prstGeom prst="rect">
            <a:avLst/>
          </a:prstGeom>
        </p:spPr>
      </p:pic>
      <p:sp>
        <p:nvSpPr>
          <p:cNvPr name="TextBox 5" id="5"/>
          <p:cNvSpPr txBox="true"/>
          <p:nvPr/>
        </p:nvSpPr>
        <p:spPr>
          <a:xfrm rot="5400000">
            <a:off x="14143536" y="4409041"/>
            <a:ext cx="7002110" cy="213284"/>
          </a:xfrm>
          <a:prstGeom prst="rect">
            <a:avLst/>
          </a:prstGeom>
        </p:spPr>
        <p:txBody>
          <a:bodyPr anchor="t" rtlCol="false" tIns="0" lIns="0" bIns="0" rIns="0">
            <a:spAutoFit/>
          </a:bodyPr>
          <a:lstStyle/>
          <a:p>
            <a:pPr algn="l" marL="0" indent="0" lvl="1">
              <a:lnSpc>
                <a:spcPts val="1680"/>
              </a:lnSpc>
              <a:spcBef>
                <a:spcPts val="1260"/>
              </a:spcBef>
            </a:pPr>
            <a:r>
              <a:rPr lang="en-US" sz="1399" spc="209">
                <a:solidFill>
                  <a:srgbClr val="242424"/>
                </a:solidFill>
                <a:latin typeface="Inter"/>
              </a:rPr>
              <a:t>PRE LISTING PRESENTATION</a:t>
            </a:r>
          </a:p>
        </p:txBody>
      </p:sp>
      <p:sp>
        <p:nvSpPr>
          <p:cNvPr name="TextBox 6" id="6"/>
          <p:cNvSpPr txBox="true"/>
          <p:nvPr/>
        </p:nvSpPr>
        <p:spPr>
          <a:xfrm rot="0">
            <a:off x="1200150" y="1076325"/>
            <a:ext cx="7943850" cy="805736"/>
          </a:xfrm>
          <a:prstGeom prst="rect">
            <a:avLst/>
          </a:prstGeom>
        </p:spPr>
        <p:txBody>
          <a:bodyPr anchor="t" rtlCol="false" tIns="0" lIns="0" bIns="0" rIns="0">
            <a:spAutoFit/>
          </a:bodyPr>
          <a:lstStyle/>
          <a:p>
            <a:pPr>
              <a:lnSpc>
                <a:spcPts val="6159"/>
              </a:lnSpc>
              <a:spcBef>
                <a:spcPts val="4619"/>
              </a:spcBef>
            </a:pPr>
            <a:r>
              <a:rPr lang="en-US" sz="5600" spc="-280">
                <a:solidFill>
                  <a:srgbClr val="FFFFFF"/>
                </a:solidFill>
                <a:latin typeface="Avenir 1"/>
              </a:rPr>
              <a:t>Moving Forward</a:t>
            </a:r>
          </a:p>
        </p:txBody>
      </p:sp>
      <p:sp>
        <p:nvSpPr>
          <p:cNvPr name="TextBox 7" id="7"/>
          <p:cNvSpPr txBox="true"/>
          <p:nvPr/>
        </p:nvSpPr>
        <p:spPr>
          <a:xfrm rot="0">
            <a:off x="309432" y="4144327"/>
            <a:ext cx="8042516" cy="685562"/>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242424"/>
                </a:solidFill>
                <a:latin typeface="Avenir 3 Bold"/>
              </a:rPr>
              <a:t>SHARE INFORMATION YOU RECEIVED FROM YOUR CURBIO GENERAL ESTIMATE REQUEST HERE</a:t>
            </a:r>
          </a:p>
        </p:txBody>
      </p:sp>
      <p:sp>
        <p:nvSpPr>
          <p:cNvPr name="TextBox 8" id="8"/>
          <p:cNvSpPr txBox="true"/>
          <p:nvPr/>
        </p:nvSpPr>
        <p:spPr>
          <a:xfrm rot="0">
            <a:off x="309432" y="5086350"/>
            <a:ext cx="7339974" cy="331470"/>
          </a:xfrm>
          <a:prstGeom prst="rect">
            <a:avLst/>
          </a:prstGeom>
        </p:spPr>
        <p:txBody>
          <a:bodyPr anchor="t" rtlCol="false" tIns="0" lIns="0" bIns="0" rIns="0">
            <a:spAutoFit/>
          </a:bodyPr>
          <a:lstStyle/>
          <a:p>
            <a:pPr>
              <a:lnSpc>
                <a:spcPts val="2700"/>
              </a:lnSpc>
              <a:spcBef>
                <a:spcPts val="2025"/>
              </a:spcBef>
            </a:pPr>
            <a:r>
              <a:rPr lang="en-US" sz="1800" spc="18">
                <a:solidFill>
                  <a:srgbClr val="242424"/>
                </a:solidFill>
                <a:latin typeface="Avenir 2"/>
              </a:rPr>
              <a:t>Discuss project timeline and next steps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6140" t="0" r="9326" b="0"/>
          <a:stretch>
            <a:fillRect/>
          </a:stretch>
        </p:blipFill>
        <p:spPr>
          <a:xfrm flipH="false" flipV="false" rot="0">
            <a:off x="8748682" y="0"/>
            <a:ext cx="8404188"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950045" y="9258300"/>
            <a:ext cx="2337955" cy="10287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true" rot="0">
            <a:off x="0" y="-1085017"/>
            <a:ext cx="11201400" cy="11201400"/>
          </a:xfrm>
          <a:prstGeom prst="rect">
            <a:avLst/>
          </a:prstGeom>
        </p:spPr>
      </p:pic>
      <p:sp>
        <p:nvSpPr>
          <p:cNvPr name="TextBox 5" id="5"/>
          <p:cNvSpPr txBox="true"/>
          <p:nvPr/>
        </p:nvSpPr>
        <p:spPr>
          <a:xfrm rot="5400000">
            <a:off x="14143536" y="4409041"/>
            <a:ext cx="7002110" cy="213284"/>
          </a:xfrm>
          <a:prstGeom prst="rect">
            <a:avLst/>
          </a:prstGeom>
        </p:spPr>
        <p:txBody>
          <a:bodyPr anchor="t" rtlCol="false" tIns="0" lIns="0" bIns="0" rIns="0">
            <a:spAutoFit/>
          </a:bodyPr>
          <a:lstStyle/>
          <a:p>
            <a:pPr algn="l" marL="0" indent="0" lvl="1">
              <a:lnSpc>
                <a:spcPts val="1680"/>
              </a:lnSpc>
              <a:spcBef>
                <a:spcPts val="1260"/>
              </a:spcBef>
            </a:pPr>
            <a:r>
              <a:rPr lang="en-US" sz="1399" spc="209">
                <a:solidFill>
                  <a:srgbClr val="242424"/>
                </a:solidFill>
                <a:latin typeface="Inter"/>
              </a:rPr>
              <a:t>PRE LISTING PRESENTATION</a:t>
            </a:r>
          </a:p>
        </p:txBody>
      </p:sp>
      <p:sp>
        <p:nvSpPr>
          <p:cNvPr name="TextBox 6" id="6"/>
          <p:cNvSpPr txBox="true"/>
          <p:nvPr/>
        </p:nvSpPr>
        <p:spPr>
          <a:xfrm rot="0">
            <a:off x="1200150" y="1076325"/>
            <a:ext cx="6534150" cy="804545"/>
          </a:xfrm>
          <a:prstGeom prst="rect">
            <a:avLst/>
          </a:prstGeom>
        </p:spPr>
        <p:txBody>
          <a:bodyPr anchor="t" rtlCol="false" tIns="0" lIns="0" bIns="0" rIns="0">
            <a:spAutoFit/>
          </a:bodyPr>
          <a:lstStyle/>
          <a:p>
            <a:pPr>
              <a:lnSpc>
                <a:spcPts val="6159"/>
              </a:lnSpc>
              <a:spcBef>
                <a:spcPts val="4619"/>
              </a:spcBef>
            </a:pPr>
            <a:r>
              <a:rPr lang="en-US" sz="5599" spc="-280">
                <a:solidFill>
                  <a:srgbClr val="80AC98"/>
                </a:solidFill>
                <a:latin typeface="Avenir 1"/>
              </a:rPr>
              <a:t>Jane Realtor</a:t>
            </a:r>
          </a:p>
        </p:txBody>
      </p:sp>
      <p:sp>
        <p:nvSpPr>
          <p:cNvPr name="TextBox 7" id="7"/>
          <p:cNvSpPr txBox="true"/>
          <p:nvPr/>
        </p:nvSpPr>
        <p:spPr>
          <a:xfrm rot="0">
            <a:off x="1200150" y="1980592"/>
            <a:ext cx="6534150" cy="430530"/>
          </a:xfrm>
          <a:prstGeom prst="rect">
            <a:avLst/>
          </a:prstGeom>
        </p:spPr>
        <p:txBody>
          <a:bodyPr anchor="t" rtlCol="false" tIns="0" lIns="0" bIns="0" rIns="0">
            <a:spAutoFit/>
          </a:bodyPr>
          <a:lstStyle/>
          <a:p>
            <a:pPr algn="l" marL="0" indent="0" lvl="1">
              <a:lnSpc>
                <a:spcPts val="3254"/>
              </a:lnSpc>
              <a:spcBef>
                <a:spcPts val="2441"/>
              </a:spcBef>
            </a:pPr>
            <a:r>
              <a:rPr lang="en-US" sz="2099" spc="41" u="none">
                <a:solidFill>
                  <a:srgbClr val="FFFFFF"/>
                </a:solidFill>
                <a:latin typeface="Nimbus Sans L"/>
              </a:rPr>
              <a:t>Licensed Real Estate Agent</a:t>
            </a:r>
          </a:p>
        </p:txBody>
      </p:sp>
      <p:grpSp>
        <p:nvGrpSpPr>
          <p:cNvPr name="Group 8" id="8"/>
          <p:cNvGrpSpPr/>
          <p:nvPr/>
        </p:nvGrpSpPr>
        <p:grpSpPr>
          <a:xfrm rot="0">
            <a:off x="1200150" y="4566555"/>
            <a:ext cx="6534150" cy="1154018"/>
            <a:chOff x="0" y="0"/>
            <a:chExt cx="8712200" cy="1538691"/>
          </a:xfrm>
        </p:grpSpPr>
        <p:sp>
          <p:nvSpPr>
            <p:cNvPr name="TextBox 9" id="9"/>
            <p:cNvSpPr txBox="true"/>
            <p:nvPr/>
          </p:nvSpPr>
          <p:spPr>
            <a:xfrm rot="0">
              <a:off x="0" y="-57150"/>
              <a:ext cx="8712200" cy="420370"/>
            </a:xfrm>
            <a:prstGeom prst="rect">
              <a:avLst/>
            </a:prstGeom>
          </p:spPr>
          <p:txBody>
            <a:bodyPr anchor="t" rtlCol="false" tIns="0" lIns="0" bIns="0" rIns="0">
              <a:spAutoFit/>
            </a:bodyPr>
            <a:lstStyle/>
            <a:p>
              <a:pPr algn="l" marL="0" indent="0" lvl="1">
                <a:lnSpc>
                  <a:spcPts val="2790"/>
                </a:lnSpc>
                <a:spcBef>
                  <a:spcPts val="2092"/>
                </a:spcBef>
              </a:pPr>
              <a:r>
                <a:rPr lang="en-US" sz="1800" spc="107" u="none">
                  <a:solidFill>
                    <a:srgbClr val="242424"/>
                  </a:solidFill>
                  <a:latin typeface="Avenir 3 Bold"/>
                </a:rPr>
                <a:t>YEARS OF EXPERIENCE</a:t>
              </a:r>
            </a:p>
          </p:txBody>
        </p:sp>
        <p:sp>
          <p:nvSpPr>
            <p:cNvPr name="TextBox 10" id="10"/>
            <p:cNvSpPr txBox="true"/>
            <p:nvPr/>
          </p:nvSpPr>
          <p:spPr>
            <a:xfrm rot="0">
              <a:off x="0" y="658581"/>
              <a:ext cx="8712200" cy="880110"/>
            </a:xfrm>
            <a:prstGeom prst="rect">
              <a:avLst/>
            </a:prstGeom>
          </p:spPr>
          <p:txBody>
            <a:bodyPr anchor="t" rtlCol="false" tIns="0" lIns="0" bIns="0" rIns="0">
              <a:spAutoFit/>
            </a:bodyPr>
            <a:lstStyle/>
            <a:p>
              <a:pPr>
                <a:lnSpc>
                  <a:spcPts val="2700"/>
                </a:lnSpc>
                <a:spcBef>
                  <a:spcPts val="2025"/>
                </a:spcBef>
              </a:pPr>
              <a:r>
                <a:rPr lang="en-US" sz="1800" spc="18">
                  <a:solidFill>
                    <a:srgbClr val="242424"/>
                  </a:solidFill>
                  <a:latin typeface="Avenir 2"/>
                </a:rPr>
                <a:t>Share your information here - how many years of experience do you have? How many homes in the area have you sold?</a:t>
              </a:r>
            </a:p>
          </p:txBody>
        </p:sp>
      </p:grpSp>
      <p:grpSp>
        <p:nvGrpSpPr>
          <p:cNvPr name="Group 11" id="11"/>
          <p:cNvGrpSpPr/>
          <p:nvPr/>
        </p:nvGrpSpPr>
        <p:grpSpPr>
          <a:xfrm rot="0">
            <a:off x="1200150" y="7082322"/>
            <a:ext cx="6534150" cy="1498704"/>
            <a:chOff x="0" y="0"/>
            <a:chExt cx="8712200" cy="1998272"/>
          </a:xfrm>
        </p:grpSpPr>
        <p:sp>
          <p:nvSpPr>
            <p:cNvPr name="TextBox 12" id="12"/>
            <p:cNvSpPr txBox="true"/>
            <p:nvPr/>
          </p:nvSpPr>
          <p:spPr>
            <a:xfrm rot="0">
              <a:off x="0" y="-57150"/>
              <a:ext cx="8712200" cy="422751"/>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242424"/>
                  </a:solidFill>
                  <a:latin typeface="Avenir 3 Bold"/>
                </a:rPr>
                <a:t>SPECIALTIES</a:t>
              </a:r>
            </a:p>
          </p:txBody>
        </p:sp>
        <p:sp>
          <p:nvSpPr>
            <p:cNvPr name="TextBox 13" id="13"/>
            <p:cNvSpPr txBox="true"/>
            <p:nvPr/>
          </p:nvSpPr>
          <p:spPr>
            <a:xfrm rot="0">
              <a:off x="0" y="660962"/>
              <a:ext cx="8712200" cy="1337310"/>
            </a:xfrm>
            <a:prstGeom prst="rect">
              <a:avLst/>
            </a:prstGeom>
          </p:spPr>
          <p:txBody>
            <a:bodyPr anchor="t" rtlCol="false" tIns="0" lIns="0" bIns="0" rIns="0">
              <a:spAutoFit/>
            </a:bodyPr>
            <a:lstStyle/>
            <a:p>
              <a:pPr>
                <a:lnSpc>
                  <a:spcPts val="2700"/>
                </a:lnSpc>
                <a:spcBef>
                  <a:spcPts val="2025"/>
                </a:spcBef>
              </a:pPr>
              <a:r>
                <a:rPr lang="en-US" sz="1800" spc="18">
                  <a:solidFill>
                    <a:srgbClr val="242424"/>
                  </a:solidFill>
                  <a:latin typeface="Avenir 2"/>
                </a:rPr>
                <a:t>What are your specialties and strengths? What are you looking to bring to the partnership? How do you want your clients to feel when they sell a home with you? </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B3844"/>
        </a:solidFill>
      </p:bgPr>
    </p:bg>
    <p:spTree>
      <p:nvGrpSpPr>
        <p:cNvPr id="1" name=""/>
        <p:cNvGrpSpPr/>
        <p:nvPr/>
      </p:nvGrpSpPr>
      <p:grpSpPr>
        <a:xfrm>
          <a:off x="0" y="0"/>
          <a:ext cx="0" cy="0"/>
          <a:chOff x="0" y="0"/>
          <a:chExt cx="0" cy="0"/>
        </a:xfrm>
      </p:grpSpPr>
      <p:sp>
        <p:nvSpPr>
          <p:cNvPr name="AutoShape 2" id="2"/>
          <p:cNvSpPr/>
          <p:nvPr/>
        </p:nvSpPr>
        <p:spPr>
          <a:xfrm rot="0">
            <a:off x="0" y="0"/>
            <a:ext cx="1344077" cy="10287000"/>
          </a:xfrm>
          <a:prstGeom prst="rect">
            <a:avLst/>
          </a:prstGeom>
          <a:solidFill>
            <a:srgbClr val="F7F7F7"/>
          </a:solidFill>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0" y="0"/>
            <a:ext cx="2337955" cy="1028700"/>
          </a:xfrm>
          <a:prstGeom prst="rect">
            <a:avLst/>
          </a:prstGeom>
        </p:spPr>
      </p:pic>
      <p:sp>
        <p:nvSpPr>
          <p:cNvPr name="TextBox 4" id="4"/>
          <p:cNvSpPr txBox="true"/>
          <p:nvPr/>
        </p:nvSpPr>
        <p:spPr>
          <a:xfrm rot="0">
            <a:off x="8541600" y="1473001"/>
            <a:ext cx="1104426"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80AC98"/>
                </a:solidFill>
                <a:latin typeface="Avenir 1"/>
              </a:rPr>
              <a:t>01</a:t>
            </a:r>
          </a:p>
        </p:txBody>
      </p:sp>
      <p:sp>
        <p:nvSpPr>
          <p:cNvPr name="TextBox 5" id="5"/>
          <p:cNvSpPr txBox="true"/>
          <p:nvPr/>
        </p:nvSpPr>
        <p:spPr>
          <a:xfrm rot="0">
            <a:off x="8541600" y="2293458"/>
            <a:ext cx="3429417" cy="1007745"/>
          </a:xfrm>
          <a:prstGeom prst="rect">
            <a:avLst/>
          </a:prstGeom>
        </p:spPr>
        <p:txBody>
          <a:bodyPr anchor="t" rtlCol="false" tIns="0" lIns="0" bIns="0" rIns="0">
            <a:spAutoFit/>
          </a:bodyPr>
          <a:lstStyle/>
          <a:p>
            <a:pPr>
              <a:lnSpc>
                <a:spcPts val="2699"/>
              </a:lnSpc>
              <a:spcBef>
                <a:spcPts val="2024"/>
              </a:spcBef>
            </a:pPr>
            <a:r>
              <a:rPr lang="en-US" sz="1800" spc="18">
                <a:solidFill>
                  <a:srgbClr val="FFFFFF"/>
                </a:solidFill>
                <a:latin typeface="Avenir 3"/>
              </a:rPr>
              <a:t>Share the steps of your home sale process so your clients understand how this will work.</a:t>
            </a:r>
          </a:p>
        </p:txBody>
      </p:sp>
      <p:sp>
        <p:nvSpPr>
          <p:cNvPr name="TextBox 6" id="6"/>
          <p:cNvSpPr txBox="true"/>
          <p:nvPr/>
        </p:nvSpPr>
        <p:spPr>
          <a:xfrm rot="0">
            <a:off x="8541600" y="6004722"/>
            <a:ext cx="1104426"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80AC98"/>
                </a:solidFill>
                <a:latin typeface="Avenir 1"/>
              </a:rPr>
              <a:t>04</a:t>
            </a:r>
          </a:p>
        </p:txBody>
      </p:sp>
      <p:sp>
        <p:nvSpPr>
          <p:cNvPr name="TextBox 7" id="7"/>
          <p:cNvSpPr txBox="true"/>
          <p:nvPr/>
        </p:nvSpPr>
        <p:spPr>
          <a:xfrm rot="0">
            <a:off x="8541600" y="6825179"/>
            <a:ext cx="3429417" cy="1007745"/>
          </a:xfrm>
          <a:prstGeom prst="rect">
            <a:avLst/>
          </a:prstGeom>
        </p:spPr>
        <p:txBody>
          <a:bodyPr anchor="t" rtlCol="false" tIns="0" lIns="0" bIns="0" rIns="0">
            <a:spAutoFit/>
          </a:bodyPr>
          <a:lstStyle/>
          <a:p>
            <a:pPr>
              <a:lnSpc>
                <a:spcPts val="2699"/>
              </a:lnSpc>
              <a:spcBef>
                <a:spcPts val="2024"/>
              </a:spcBef>
            </a:pPr>
            <a:r>
              <a:rPr lang="en-US" sz="1800" spc="18">
                <a:solidFill>
                  <a:srgbClr val="FFFFFF"/>
                </a:solidFill>
                <a:latin typeface="Avenir 3"/>
              </a:rPr>
              <a:t>Share the steps of your home sale process so your clients understand how this will work.</a:t>
            </a:r>
          </a:p>
        </p:txBody>
      </p:sp>
      <p:sp>
        <p:nvSpPr>
          <p:cNvPr name="TextBox 8" id="8"/>
          <p:cNvSpPr txBox="true"/>
          <p:nvPr/>
        </p:nvSpPr>
        <p:spPr>
          <a:xfrm rot="0">
            <a:off x="13452359" y="1473001"/>
            <a:ext cx="1104426"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80AC98"/>
                </a:solidFill>
                <a:latin typeface="Avenir 1"/>
              </a:rPr>
              <a:t>02</a:t>
            </a:r>
          </a:p>
        </p:txBody>
      </p:sp>
      <p:sp>
        <p:nvSpPr>
          <p:cNvPr name="TextBox 9" id="9"/>
          <p:cNvSpPr txBox="true"/>
          <p:nvPr/>
        </p:nvSpPr>
        <p:spPr>
          <a:xfrm rot="0">
            <a:off x="13452359" y="2293458"/>
            <a:ext cx="3429417" cy="1007745"/>
          </a:xfrm>
          <a:prstGeom prst="rect">
            <a:avLst/>
          </a:prstGeom>
        </p:spPr>
        <p:txBody>
          <a:bodyPr anchor="t" rtlCol="false" tIns="0" lIns="0" bIns="0" rIns="0">
            <a:spAutoFit/>
          </a:bodyPr>
          <a:lstStyle/>
          <a:p>
            <a:pPr>
              <a:lnSpc>
                <a:spcPts val="2699"/>
              </a:lnSpc>
              <a:spcBef>
                <a:spcPts val="2024"/>
              </a:spcBef>
            </a:pPr>
            <a:r>
              <a:rPr lang="en-US" sz="1800" spc="18">
                <a:solidFill>
                  <a:srgbClr val="FFFFFF"/>
                </a:solidFill>
                <a:latin typeface="Avenir 3"/>
              </a:rPr>
              <a:t>Share the steps of your home sale process so your clients understand how this will work.</a:t>
            </a:r>
          </a:p>
        </p:txBody>
      </p:sp>
      <p:sp>
        <p:nvSpPr>
          <p:cNvPr name="TextBox 10" id="10"/>
          <p:cNvSpPr txBox="true"/>
          <p:nvPr/>
        </p:nvSpPr>
        <p:spPr>
          <a:xfrm rot="0">
            <a:off x="13452359" y="6004722"/>
            <a:ext cx="1104426"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80AC98"/>
                </a:solidFill>
                <a:latin typeface="Avenir 1"/>
              </a:rPr>
              <a:t>05</a:t>
            </a:r>
          </a:p>
        </p:txBody>
      </p:sp>
      <p:sp>
        <p:nvSpPr>
          <p:cNvPr name="TextBox 11" id="11"/>
          <p:cNvSpPr txBox="true"/>
          <p:nvPr/>
        </p:nvSpPr>
        <p:spPr>
          <a:xfrm rot="0">
            <a:off x="13452359" y="6825179"/>
            <a:ext cx="3429417" cy="1007745"/>
          </a:xfrm>
          <a:prstGeom prst="rect">
            <a:avLst/>
          </a:prstGeom>
        </p:spPr>
        <p:txBody>
          <a:bodyPr anchor="t" rtlCol="false" tIns="0" lIns="0" bIns="0" rIns="0">
            <a:spAutoFit/>
          </a:bodyPr>
          <a:lstStyle/>
          <a:p>
            <a:pPr>
              <a:lnSpc>
                <a:spcPts val="2699"/>
              </a:lnSpc>
              <a:spcBef>
                <a:spcPts val="2024"/>
              </a:spcBef>
            </a:pPr>
            <a:r>
              <a:rPr lang="en-US" sz="1800" spc="18">
                <a:solidFill>
                  <a:srgbClr val="FFFFFF"/>
                </a:solidFill>
                <a:latin typeface="Avenir 3"/>
              </a:rPr>
              <a:t>Share the steps of your home sale process so your clients understand how this will work.</a:t>
            </a:r>
          </a:p>
        </p:txBody>
      </p:sp>
      <p:sp>
        <p:nvSpPr>
          <p:cNvPr name="TextBox 12" id="12"/>
          <p:cNvSpPr txBox="true"/>
          <p:nvPr/>
        </p:nvSpPr>
        <p:spPr>
          <a:xfrm rot="0">
            <a:off x="3802291" y="5985672"/>
            <a:ext cx="1104426" cy="609812"/>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80AC98"/>
                </a:solidFill>
                <a:latin typeface="Inter"/>
              </a:rPr>
              <a:t>03</a:t>
            </a:r>
          </a:p>
        </p:txBody>
      </p:sp>
      <p:sp>
        <p:nvSpPr>
          <p:cNvPr name="TextBox 13" id="13"/>
          <p:cNvSpPr txBox="true"/>
          <p:nvPr/>
        </p:nvSpPr>
        <p:spPr>
          <a:xfrm rot="0">
            <a:off x="3802291" y="6825179"/>
            <a:ext cx="3429417" cy="1007745"/>
          </a:xfrm>
          <a:prstGeom prst="rect">
            <a:avLst/>
          </a:prstGeom>
        </p:spPr>
        <p:txBody>
          <a:bodyPr anchor="t" rtlCol="false" tIns="0" lIns="0" bIns="0" rIns="0">
            <a:spAutoFit/>
          </a:bodyPr>
          <a:lstStyle/>
          <a:p>
            <a:pPr>
              <a:lnSpc>
                <a:spcPts val="2699"/>
              </a:lnSpc>
              <a:spcBef>
                <a:spcPts val="2024"/>
              </a:spcBef>
            </a:pPr>
            <a:r>
              <a:rPr lang="en-US" sz="1800" spc="18">
                <a:solidFill>
                  <a:srgbClr val="FFFFFF"/>
                </a:solidFill>
                <a:latin typeface="Avenir 3"/>
              </a:rPr>
              <a:t>Share the steps of your home sale process so your clients understand how this will work.</a:t>
            </a:r>
          </a:p>
        </p:txBody>
      </p:sp>
      <p:sp>
        <p:nvSpPr>
          <p:cNvPr name="TextBox 14" id="14"/>
          <p:cNvSpPr txBox="true"/>
          <p:nvPr/>
        </p:nvSpPr>
        <p:spPr>
          <a:xfrm rot="0">
            <a:off x="2725520" y="1376667"/>
            <a:ext cx="3257967" cy="2955627"/>
          </a:xfrm>
          <a:prstGeom prst="rect">
            <a:avLst/>
          </a:prstGeom>
        </p:spPr>
        <p:txBody>
          <a:bodyPr anchor="t" rtlCol="false" tIns="0" lIns="0" bIns="0" rIns="0">
            <a:spAutoFit/>
          </a:bodyPr>
          <a:lstStyle/>
          <a:p>
            <a:pPr>
              <a:lnSpc>
                <a:spcPts val="7699"/>
              </a:lnSpc>
              <a:spcBef>
                <a:spcPts val="5774"/>
              </a:spcBef>
            </a:pPr>
            <a:r>
              <a:rPr lang="en-US" sz="6999" spc="-349">
                <a:solidFill>
                  <a:srgbClr val="FFFFFF"/>
                </a:solidFill>
                <a:latin typeface="Avenir 1"/>
              </a:rPr>
              <a:t>The Sales Process</a:t>
            </a:r>
          </a:p>
        </p:txBody>
      </p:sp>
      <p:sp>
        <p:nvSpPr>
          <p:cNvPr name="TextBox 15" id="15"/>
          <p:cNvSpPr txBox="true"/>
          <p:nvPr/>
        </p:nvSpPr>
        <p:spPr>
          <a:xfrm rot="5400000">
            <a:off x="-2830952" y="6366926"/>
            <a:ext cx="7002110" cy="213420"/>
          </a:xfrm>
          <a:prstGeom prst="rect">
            <a:avLst/>
          </a:prstGeom>
        </p:spPr>
        <p:txBody>
          <a:bodyPr anchor="t" rtlCol="false" tIns="0" lIns="0" bIns="0" rIns="0">
            <a:spAutoFit/>
          </a:bodyPr>
          <a:lstStyle/>
          <a:p>
            <a:pPr algn="l" marL="0" indent="0" lvl="1">
              <a:lnSpc>
                <a:spcPts val="1680"/>
              </a:lnSpc>
              <a:spcBef>
                <a:spcPts val="1260"/>
              </a:spcBef>
            </a:pPr>
            <a:r>
              <a:rPr lang="en-US" sz="1400" spc="210">
                <a:solidFill>
                  <a:srgbClr val="CE4616"/>
                </a:solidFill>
                <a:latin typeface="Avenir 3"/>
              </a:rPr>
              <a:t>REAL ESTATE SALES PROCESS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6237" t="0" r="8437" b="7799"/>
          <a:stretch>
            <a:fillRect/>
          </a:stretch>
        </p:blipFill>
        <p:spPr>
          <a:xfrm flipH="false" flipV="false" rot="0">
            <a:off x="8748682" y="0"/>
            <a:ext cx="8404188" cy="102870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true" rot="0">
            <a:off x="0" y="-2038350"/>
            <a:ext cx="11201400" cy="11201400"/>
          </a:xfrm>
          <a:prstGeom prst="rect">
            <a:avLst/>
          </a:prstGeom>
        </p:spPr>
      </p:pic>
      <p:pic>
        <p:nvPicPr>
          <p:cNvPr name="Picture 4" id="4"/>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950045" y="9258300"/>
            <a:ext cx="2337955" cy="1028700"/>
          </a:xfrm>
          <a:prstGeom prst="rect">
            <a:avLst/>
          </a:prstGeom>
        </p:spPr>
      </p:pic>
      <p:sp>
        <p:nvSpPr>
          <p:cNvPr name="TextBox 5" id="5"/>
          <p:cNvSpPr txBox="true"/>
          <p:nvPr/>
        </p:nvSpPr>
        <p:spPr>
          <a:xfrm rot="5400000">
            <a:off x="14143536" y="4409041"/>
            <a:ext cx="7002110" cy="213284"/>
          </a:xfrm>
          <a:prstGeom prst="rect">
            <a:avLst/>
          </a:prstGeom>
        </p:spPr>
        <p:txBody>
          <a:bodyPr anchor="t" rtlCol="false" tIns="0" lIns="0" bIns="0" rIns="0">
            <a:spAutoFit/>
          </a:bodyPr>
          <a:lstStyle/>
          <a:p>
            <a:pPr algn="l" marL="0" indent="0" lvl="1">
              <a:lnSpc>
                <a:spcPts val="1680"/>
              </a:lnSpc>
              <a:spcBef>
                <a:spcPts val="1260"/>
              </a:spcBef>
            </a:pPr>
            <a:r>
              <a:rPr lang="en-US" sz="1399" spc="209">
                <a:solidFill>
                  <a:srgbClr val="242424"/>
                </a:solidFill>
                <a:latin typeface="Inter"/>
              </a:rPr>
              <a:t>RECENT LISTING SHOWCASE</a:t>
            </a:r>
          </a:p>
        </p:txBody>
      </p:sp>
      <p:sp>
        <p:nvSpPr>
          <p:cNvPr name="TextBox 6" id="6"/>
          <p:cNvSpPr txBox="true"/>
          <p:nvPr/>
        </p:nvSpPr>
        <p:spPr>
          <a:xfrm rot="0">
            <a:off x="1200150" y="1076325"/>
            <a:ext cx="7943850" cy="805736"/>
          </a:xfrm>
          <a:prstGeom prst="rect">
            <a:avLst/>
          </a:prstGeom>
        </p:spPr>
        <p:txBody>
          <a:bodyPr anchor="t" rtlCol="false" tIns="0" lIns="0" bIns="0" rIns="0">
            <a:spAutoFit/>
          </a:bodyPr>
          <a:lstStyle/>
          <a:p>
            <a:pPr>
              <a:lnSpc>
                <a:spcPts val="6159"/>
              </a:lnSpc>
              <a:spcBef>
                <a:spcPts val="4619"/>
              </a:spcBef>
            </a:pPr>
            <a:r>
              <a:rPr lang="en-US" sz="5600" spc="-280">
                <a:solidFill>
                  <a:srgbClr val="80AC98"/>
                </a:solidFill>
                <a:latin typeface="Avenir 1"/>
              </a:rPr>
              <a:t>Recent Listing</a:t>
            </a:r>
          </a:p>
        </p:txBody>
      </p:sp>
      <p:sp>
        <p:nvSpPr>
          <p:cNvPr name="TextBox 7" id="7"/>
          <p:cNvSpPr txBox="true"/>
          <p:nvPr/>
        </p:nvSpPr>
        <p:spPr>
          <a:xfrm rot="0">
            <a:off x="1028700" y="3125908"/>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LOCATION</a:t>
            </a:r>
          </a:p>
        </p:txBody>
      </p:sp>
      <p:sp>
        <p:nvSpPr>
          <p:cNvPr name="TextBox 8" id="8"/>
          <p:cNvSpPr txBox="true"/>
          <p:nvPr/>
        </p:nvSpPr>
        <p:spPr>
          <a:xfrm rot="0">
            <a:off x="1028700" y="4782425"/>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LIST PRICE</a:t>
            </a:r>
          </a:p>
        </p:txBody>
      </p:sp>
      <p:sp>
        <p:nvSpPr>
          <p:cNvPr name="TextBox 9" id="9"/>
          <p:cNvSpPr txBox="true"/>
          <p:nvPr/>
        </p:nvSpPr>
        <p:spPr>
          <a:xfrm rot="0">
            <a:off x="1028700" y="6461807"/>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PROPERTY SIZE AND CONDITION</a:t>
            </a:r>
          </a:p>
        </p:txBody>
      </p:sp>
      <p:sp>
        <p:nvSpPr>
          <p:cNvPr name="TextBox 10" id="10"/>
          <p:cNvSpPr txBox="true"/>
          <p:nvPr/>
        </p:nvSpPr>
        <p:spPr>
          <a:xfrm rot="0">
            <a:off x="1028700" y="3667552"/>
            <a:ext cx="6441230" cy="395932"/>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City, State</a:t>
            </a:r>
          </a:p>
        </p:txBody>
      </p:sp>
      <p:sp>
        <p:nvSpPr>
          <p:cNvPr name="TextBox 11" id="11"/>
          <p:cNvSpPr txBox="true"/>
          <p:nvPr/>
        </p:nvSpPr>
        <p:spPr>
          <a:xfrm rot="0">
            <a:off x="1028700" y="5324069"/>
            <a:ext cx="6441230" cy="395932"/>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What was the home listed for?</a:t>
            </a:r>
          </a:p>
        </p:txBody>
      </p:sp>
      <p:sp>
        <p:nvSpPr>
          <p:cNvPr name="TextBox 12" id="12"/>
          <p:cNvSpPr txBox="true"/>
          <p:nvPr/>
        </p:nvSpPr>
        <p:spPr>
          <a:xfrm rot="0">
            <a:off x="1028700" y="6907826"/>
            <a:ext cx="6441230" cy="1630644"/>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How big was it? What shape was it in? Explain one of your recent listings, what went well, and what you did to make it a success, and is there anything you'd do differently this time around?</a:t>
            </a:r>
          </a:p>
        </p:txBody>
      </p:sp>
      <p:sp>
        <p:nvSpPr>
          <p:cNvPr name="TextBox 13" id="13"/>
          <p:cNvSpPr txBox="true"/>
          <p:nvPr/>
        </p:nvSpPr>
        <p:spPr>
          <a:xfrm rot="0">
            <a:off x="1028700" y="8843461"/>
            <a:ext cx="6441230" cy="405314"/>
          </a:xfrm>
          <a:prstGeom prst="rect">
            <a:avLst/>
          </a:prstGeom>
        </p:spPr>
        <p:txBody>
          <a:bodyPr anchor="t" rtlCol="false" tIns="0" lIns="0" bIns="0" rIns="0">
            <a:spAutoFit/>
          </a:bodyPr>
          <a:lstStyle/>
          <a:p>
            <a:pPr algn="l" marL="0" indent="0" lvl="1">
              <a:lnSpc>
                <a:spcPts val="3348"/>
              </a:lnSpc>
              <a:spcBef>
                <a:spcPts val="2511"/>
              </a:spcBef>
            </a:pPr>
            <a:r>
              <a:rPr lang="en-US" sz="2160" spc="129">
                <a:solidFill>
                  <a:srgbClr val="242424"/>
                </a:solidFill>
                <a:latin typeface="Avenir 3 Bold"/>
              </a:rPr>
              <a:t>SALE PRICE</a:t>
            </a:r>
          </a:p>
        </p:txBody>
      </p:sp>
      <p:sp>
        <p:nvSpPr>
          <p:cNvPr name="TextBox 14" id="14"/>
          <p:cNvSpPr txBox="true"/>
          <p:nvPr/>
        </p:nvSpPr>
        <p:spPr>
          <a:xfrm rot="0">
            <a:off x="1028700" y="9338618"/>
            <a:ext cx="6441230" cy="395932"/>
          </a:xfrm>
          <a:prstGeom prst="rect">
            <a:avLst/>
          </a:prstGeom>
        </p:spPr>
        <p:txBody>
          <a:bodyPr anchor="t" rtlCol="false" tIns="0" lIns="0" bIns="0" rIns="0">
            <a:spAutoFit/>
          </a:bodyPr>
          <a:lstStyle/>
          <a:p>
            <a:pPr>
              <a:lnSpc>
                <a:spcPts val="3240"/>
              </a:lnSpc>
              <a:spcBef>
                <a:spcPts val="2430"/>
              </a:spcBef>
            </a:pPr>
            <a:r>
              <a:rPr lang="en-US" sz="2160" spc="21">
                <a:solidFill>
                  <a:srgbClr val="242424"/>
                </a:solidFill>
                <a:latin typeface="Avenir 2"/>
              </a:rPr>
              <a:t>What did the home end up selling for?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577716"/>
            <a:chOff x="0" y="0"/>
            <a:chExt cx="20414827" cy="2877495"/>
          </a:xfrm>
        </p:grpSpPr>
        <p:sp>
          <p:nvSpPr>
            <p:cNvPr name="Freeform 3" id="3"/>
            <p:cNvSpPr/>
            <p:nvPr/>
          </p:nvSpPr>
          <p:spPr>
            <a:xfrm>
              <a:off x="0" y="0"/>
              <a:ext cx="20414827" cy="2877495"/>
            </a:xfrm>
            <a:custGeom>
              <a:avLst/>
              <a:gdLst/>
              <a:ahLst/>
              <a:cxnLst/>
              <a:rect r="r" b="b" t="t" l="l"/>
              <a:pathLst>
                <a:path h="2877495" w="20414827">
                  <a:moveTo>
                    <a:pt x="0" y="0"/>
                  </a:moveTo>
                  <a:lnTo>
                    <a:pt x="20414827" y="0"/>
                  </a:lnTo>
                  <a:lnTo>
                    <a:pt x="20414827" y="2877495"/>
                  </a:lnTo>
                  <a:lnTo>
                    <a:pt x="0" y="2877495"/>
                  </a:lnTo>
                  <a:close/>
                </a:path>
              </a:pathLst>
            </a:custGeom>
            <a:solidFill>
              <a:srgbClr val="0B3844"/>
            </a:solidFill>
          </p:spPr>
        </p:sp>
      </p:grpSp>
      <p:grpSp>
        <p:nvGrpSpPr>
          <p:cNvPr name="Group 4" id="4"/>
          <p:cNvGrpSpPr>
            <a:grpSpLocks noChangeAspect="true"/>
          </p:cNvGrpSpPr>
          <p:nvPr/>
        </p:nvGrpSpPr>
        <p:grpSpPr>
          <a:xfrm rot="0">
            <a:off x="-3845364" y="0"/>
            <a:ext cx="10287000" cy="10287000"/>
            <a:chOff x="0" y="0"/>
            <a:chExt cx="3282950" cy="3282950"/>
          </a:xfrm>
        </p:grpSpPr>
        <p:sp>
          <p:nvSpPr>
            <p:cNvPr name="Freeform 5" id="5"/>
            <p:cNvSpPr/>
            <p:nvPr/>
          </p:nvSpPr>
          <p:spPr>
            <a:xfrm>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23733" r="-26079" t="0" b="0"/>
              </a:stretch>
            </a:blipFill>
          </p:spPr>
        </p:sp>
      </p:grpSp>
      <p:pic>
        <p:nvPicPr>
          <p:cNvPr name="Picture 6" id="6"/>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15950045" y="9258300"/>
            <a:ext cx="2337955" cy="1028700"/>
          </a:xfrm>
          <a:prstGeom prst="rect">
            <a:avLst/>
          </a:prstGeom>
        </p:spPr>
      </p:pic>
      <p:sp>
        <p:nvSpPr>
          <p:cNvPr name="TextBox 7" id="7"/>
          <p:cNvSpPr txBox="true"/>
          <p:nvPr/>
        </p:nvSpPr>
        <p:spPr>
          <a:xfrm rot="0">
            <a:off x="7932849" y="3376727"/>
            <a:ext cx="889702"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CE4616"/>
                </a:solidFill>
                <a:latin typeface="Avenir 1"/>
              </a:rPr>
              <a:t>01</a:t>
            </a:r>
          </a:p>
        </p:txBody>
      </p:sp>
      <p:sp>
        <p:nvSpPr>
          <p:cNvPr name="TextBox 8" id="8"/>
          <p:cNvSpPr txBox="true"/>
          <p:nvPr/>
        </p:nvSpPr>
        <p:spPr>
          <a:xfrm rot="0">
            <a:off x="7932849" y="5557910"/>
            <a:ext cx="889702"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CE4616"/>
                </a:solidFill>
                <a:latin typeface="Avenir 1"/>
              </a:rPr>
              <a:t>02</a:t>
            </a:r>
          </a:p>
        </p:txBody>
      </p:sp>
      <p:sp>
        <p:nvSpPr>
          <p:cNvPr name="TextBox 9" id="9"/>
          <p:cNvSpPr txBox="true"/>
          <p:nvPr/>
        </p:nvSpPr>
        <p:spPr>
          <a:xfrm rot="0">
            <a:off x="7932849" y="7405717"/>
            <a:ext cx="889702" cy="586740"/>
          </a:xfrm>
          <a:prstGeom prst="rect">
            <a:avLst/>
          </a:prstGeom>
        </p:spPr>
        <p:txBody>
          <a:bodyPr anchor="t" rtlCol="false" tIns="0" lIns="0" bIns="0" rIns="0">
            <a:spAutoFit/>
          </a:bodyPr>
          <a:lstStyle/>
          <a:p>
            <a:pPr algn="l" marL="0" indent="0" lvl="0">
              <a:lnSpc>
                <a:spcPts val="4620"/>
              </a:lnSpc>
              <a:spcBef>
                <a:spcPts val="3465"/>
              </a:spcBef>
            </a:pPr>
            <a:r>
              <a:rPr lang="en-US" sz="4200" spc="-210" u="none">
                <a:solidFill>
                  <a:srgbClr val="CE4616"/>
                </a:solidFill>
                <a:latin typeface="Avenir 1"/>
              </a:rPr>
              <a:t>03</a:t>
            </a:r>
          </a:p>
        </p:txBody>
      </p:sp>
      <p:sp>
        <p:nvSpPr>
          <p:cNvPr name="TextBox 10" id="10"/>
          <p:cNvSpPr txBox="true"/>
          <p:nvPr/>
        </p:nvSpPr>
        <p:spPr>
          <a:xfrm rot="0">
            <a:off x="9036608" y="3356581"/>
            <a:ext cx="6877467" cy="329565"/>
          </a:xfrm>
          <a:prstGeom prst="rect">
            <a:avLst/>
          </a:prstGeom>
        </p:spPr>
        <p:txBody>
          <a:bodyPr anchor="t" rtlCol="false" tIns="0" lIns="0" bIns="0" rIns="0">
            <a:spAutoFit/>
          </a:bodyPr>
          <a:lstStyle/>
          <a:p>
            <a:pPr algn="l" marL="0" indent="0" lvl="1">
              <a:lnSpc>
                <a:spcPts val="2789"/>
              </a:lnSpc>
              <a:spcBef>
                <a:spcPts val="2092"/>
              </a:spcBef>
            </a:pPr>
            <a:r>
              <a:rPr lang="en-US" sz="1799" spc="107">
                <a:solidFill>
                  <a:srgbClr val="2A2C2D"/>
                </a:solidFill>
                <a:latin typeface="Avenir 3 Bold"/>
              </a:rPr>
              <a:t>ATTRACT MORE BUYERS</a:t>
            </a:r>
          </a:p>
        </p:txBody>
      </p:sp>
      <p:sp>
        <p:nvSpPr>
          <p:cNvPr name="TextBox 11" id="11"/>
          <p:cNvSpPr txBox="true"/>
          <p:nvPr/>
        </p:nvSpPr>
        <p:spPr>
          <a:xfrm rot="0">
            <a:off x="9036608" y="3824613"/>
            <a:ext cx="5156831" cy="1007745"/>
          </a:xfrm>
          <a:prstGeom prst="rect">
            <a:avLst/>
          </a:prstGeom>
        </p:spPr>
        <p:txBody>
          <a:bodyPr anchor="t" rtlCol="false" tIns="0" lIns="0" bIns="0" rIns="0">
            <a:spAutoFit/>
          </a:bodyPr>
          <a:lstStyle/>
          <a:p>
            <a:pPr>
              <a:lnSpc>
                <a:spcPts val="2699"/>
              </a:lnSpc>
              <a:spcBef>
                <a:spcPts val="2024"/>
              </a:spcBef>
            </a:pPr>
            <a:r>
              <a:rPr lang="en-US" sz="1799" spc="17">
                <a:solidFill>
                  <a:srgbClr val="2A2C2D"/>
                </a:solidFill>
                <a:latin typeface="Avenir 1"/>
              </a:rPr>
              <a:t>80% of Americans say they prefer to buy a move-in ready home over one that requires any updating.</a:t>
            </a:r>
          </a:p>
        </p:txBody>
      </p:sp>
      <p:sp>
        <p:nvSpPr>
          <p:cNvPr name="TextBox 12" id="12"/>
          <p:cNvSpPr txBox="true"/>
          <p:nvPr/>
        </p:nvSpPr>
        <p:spPr>
          <a:xfrm rot="0">
            <a:off x="9036608" y="5537765"/>
            <a:ext cx="6877467" cy="329565"/>
          </a:xfrm>
          <a:prstGeom prst="rect">
            <a:avLst/>
          </a:prstGeom>
        </p:spPr>
        <p:txBody>
          <a:bodyPr anchor="t" rtlCol="false" tIns="0" lIns="0" bIns="0" rIns="0">
            <a:spAutoFit/>
          </a:bodyPr>
          <a:lstStyle/>
          <a:p>
            <a:pPr algn="l" marL="0" indent="0" lvl="1">
              <a:lnSpc>
                <a:spcPts val="2789"/>
              </a:lnSpc>
              <a:spcBef>
                <a:spcPts val="2092"/>
              </a:spcBef>
            </a:pPr>
            <a:r>
              <a:rPr lang="en-US" sz="1799" spc="107">
                <a:solidFill>
                  <a:srgbClr val="2A2C2D"/>
                </a:solidFill>
                <a:latin typeface="Avenir 3 Bold"/>
              </a:rPr>
              <a:t>SELL YOUR HOME FASTER</a:t>
            </a:r>
          </a:p>
        </p:txBody>
      </p:sp>
      <p:sp>
        <p:nvSpPr>
          <p:cNvPr name="TextBox 13" id="13"/>
          <p:cNvSpPr txBox="true"/>
          <p:nvPr/>
        </p:nvSpPr>
        <p:spPr>
          <a:xfrm rot="0">
            <a:off x="9036608" y="6005797"/>
            <a:ext cx="5971348" cy="664845"/>
          </a:xfrm>
          <a:prstGeom prst="rect">
            <a:avLst/>
          </a:prstGeom>
        </p:spPr>
        <p:txBody>
          <a:bodyPr anchor="t" rtlCol="false" tIns="0" lIns="0" bIns="0" rIns="0">
            <a:spAutoFit/>
          </a:bodyPr>
          <a:lstStyle/>
          <a:p>
            <a:pPr>
              <a:lnSpc>
                <a:spcPts val="2699"/>
              </a:lnSpc>
              <a:spcBef>
                <a:spcPts val="2024"/>
              </a:spcBef>
            </a:pPr>
            <a:r>
              <a:rPr lang="en-US" sz="1800" spc="18">
                <a:solidFill>
                  <a:srgbClr val="2A2C2D"/>
                </a:solidFill>
                <a:latin typeface="Avenir 1"/>
              </a:rPr>
              <a:t>Homes u</a:t>
            </a:r>
            <a:r>
              <a:rPr lang="en-US" sz="1799" spc="17">
                <a:solidFill>
                  <a:srgbClr val="2A2C2D"/>
                </a:solidFill>
                <a:latin typeface="Avenir 1"/>
              </a:rPr>
              <a:t>pdated by our pre listing home improvement partner Curbio sell 50% faster than homes sold as-is.</a:t>
            </a:r>
          </a:p>
        </p:txBody>
      </p:sp>
      <p:sp>
        <p:nvSpPr>
          <p:cNvPr name="TextBox 14" id="14"/>
          <p:cNvSpPr txBox="true"/>
          <p:nvPr/>
        </p:nvSpPr>
        <p:spPr>
          <a:xfrm rot="0">
            <a:off x="9036608" y="7385572"/>
            <a:ext cx="6877467" cy="329565"/>
          </a:xfrm>
          <a:prstGeom prst="rect">
            <a:avLst/>
          </a:prstGeom>
        </p:spPr>
        <p:txBody>
          <a:bodyPr anchor="t" rtlCol="false" tIns="0" lIns="0" bIns="0" rIns="0">
            <a:spAutoFit/>
          </a:bodyPr>
          <a:lstStyle/>
          <a:p>
            <a:pPr algn="l" marL="0" indent="0" lvl="1">
              <a:lnSpc>
                <a:spcPts val="2789"/>
              </a:lnSpc>
              <a:spcBef>
                <a:spcPts val="2092"/>
              </a:spcBef>
            </a:pPr>
            <a:r>
              <a:rPr lang="en-US" sz="1799" spc="107">
                <a:solidFill>
                  <a:srgbClr val="2A2C2D"/>
                </a:solidFill>
                <a:latin typeface="Avenir 3 Bold"/>
              </a:rPr>
              <a:t>MAXIMIZE SALE PRICE</a:t>
            </a:r>
          </a:p>
        </p:txBody>
      </p:sp>
      <p:sp>
        <p:nvSpPr>
          <p:cNvPr name="TextBox 15" id="15"/>
          <p:cNvSpPr txBox="true"/>
          <p:nvPr/>
        </p:nvSpPr>
        <p:spPr>
          <a:xfrm rot="0">
            <a:off x="9036608" y="7853604"/>
            <a:ext cx="5156831" cy="1350645"/>
          </a:xfrm>
          <a:prstGeom prst="rect">
            <a:avLst/>
          </a:prstGeom>
        </p:spPr>
        <p:txBody>
          <a:bodyPr anchor="t" rtlCol="false" tIns="0" lIns="0" bIns="0" rIns="0">
            <a:spAutoFit/>
          </a:bodyPr>
          <a:lstStyle/>
          <a:p>
            <a:pPr>
              <a:lnSpc>
                <a:spcPts val="2699"/>
              </a:lnSpc>
              <a:spcBef>
                <a:spcPts val="2024"/>
              </a:spcBef>
            </a:pPr>
            <a:r>
              <a:rPr lang="en-US" sz="1799" spc="17">
                <a:solidFill>
                  <a:srgbClr val="2A2C2D"/>
                </a:solidFill>
                <a:latin typeface="Avenir 1"/>
              </a:rPr>
              <a:t>Curbio achieves a 113% ROI on home improvement costs, meaning if you put $10k into updates to sell, we’ll be aiming to increase your sale price by $21,300.</a:t>
            </a:r>
          </a:p>
        </p:txBody>
      </p:sp>
      <p:sp>
        <p:nvSpPr>
          <p:cNvPr name="TextBox 16" id="16"/>
          <p:cNvSpPr txBox="true"/>
          <p:nvPr/>
        </p:nvSpPr>
        <p:spPr>
          <a:xfrm rot="0">
            <a:off x="7932849" y="1446458"/>
            <a:ext cx="10191026" cy="804545"/>
          </a:xfrm>
          <a:prstGeom prst="rect">
            <a:avLst/>
          </a:prstGeom>
        </p:spPr>
        <p:txBody>
          <a:bodyPr anchor="t" rtlCol="false" tIns="0" lIns="0" bIns="0" rIns="0">
            <a:spAutoFit/>
          </a:bodyPr>
          <a:lstStyle/>
          <a:p>
            <a:pPr>
              <a:lnSpc>
                <a:spcPts val="6160"/>
              </a:lnSpc>
              <a:spcBef>
                <a:spcPts val="4620"/>
              </a:spcBef>
            </a:pPr>
            <a:r>
              <a:rPr lang="en-US" sz="5600" spc="-280">
                <a:solidFill>
                  <a:srgbClr val="FFFFFF"/>
                </a:solidFill>
                <a:latin typeface="Avenir 1"/>
              </a:rPr>
              <a:t>Benefits of Pre-Listing Updates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B3844"/>
        </a:solidFill>
      </p:bgPr>
    </p:bg>
    <p:spTree>
      <p:nvGrpSpPr>
        <p:cNvPr id="1" name=""/>
        <p:cNvGrpSpPr/>
        <p:nvPr/>
      </p:nvGrpSpPr>
      <p:grpSpPr>
        <a:xfrm>
          <a:off x="0" y="0"/>
          <a:ext cx="0" cy="0"/>
          <a:chOff x="0" y="0"/>
          <a:chExt cx="0" cy="0"/>
        </a:xfrm>
      </p:grpSpPr>
      <p:grpSp>
        <p:nvGrpSpPr>
          <p:cNvPr name="Group 2" id="2"/>
          <p:cNvGrpSpPr/>
          <p:nvPr/>
        </p:nvGrpSpPr>
        <p:grpSpPr>
          <a:xfrm rot="0">
            <a:off x="0" y="0"/>
            <a:ext cx="11621020" cy="10287000"/>
            <a:chOff x="0" y="0"/>
            <a:chExt cx="15494694" cy="13716000"/>
          </a:xfrm>
        </p:grpSpPr>
        <p:pic>
          <p:nvPicPr>
            <p:cNvPr name="Picture 3" id="3"/>
            <p:cNvPicPr>
              <a:picLocks noChangeAspect="true"/>
            </p:cNvPicPr>
            <p:nvPr/>
          </p:nvPicPr>
          <p:blipFill>
            <a:blip r:embed="rId2"/>
            <a:srcRect l="9556" t="0" r="15037" b="0"/>
            <a:stretch>
              <a:fillRect/>
            </a:stretch>
          </p:blipFill>
          <p:spPr>
            <a:xfrm>
              <a:off x="0" y="0"/>
              <a:ext cx="15494694" cy="13716000"/>
            </a:xfrm>
            <a:prstGeom prst="rect">
              <a:avLst/>
            </a:prstGeom>
          </p:spPr>
        </p:pic>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10800000">
            <a:off x="8481956" y="-5291599"/>
            <a:ext cx="15578599" cy="15578599"/>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15950045" y="9258300"/>
            <a:ext cx="2337955" cy="1028700"/>
          </a:xfrm>
          <a:prstGeom prst="rect">
            <a:avLst/>
          </a:prstGeom>
        </p:spPr>
      </p:pic>
      <p:grpSp>
        <p:nvGrpSpPr>
          <p:cNvPr name="Group 6" id="6"/>
          <p:cNvGrpSpPr/>
          <p:nvPr/>
        </p:nvGrpSpPr>
        <p:grpSpPr>
          <a:xfrm rot="0">
            <a:off x="9144000" y="2034797"/>
            <a:ext cx="8115300" cy="5486055"/>
            <a:chOff x="0" y="0"/>
            <a:chExt cx="10820400" cy="7314741"/>
          </a:xfrm>
        </p:grpSpPr>
        <p:sp>
          <p:nvSpPr>
            <p:cNvPr name="TextBox 7" id="7"/>
            <p:cNvSpPr txBox="true"/>
            <p:nvPr/>
          </p:nvSpPr>
          <p:spPr>
            <a:xfrm rot="0">
              <a:off x="0" y="3573740"/>
              <a:ext cx="10820400" cy="3741001"/>
            </a:xfrm>
            <a:prstGeom prst="rect">
              <a:avLst/>
            </a:prstGeom>
          </p:spPr>
          <p:txBody>
            <a:bodyPr anchor="t" rtlCol="false" tIns="0" lIns="0" bIns="0" rIns="0">
              <a:spAutoFit/>
            </a:bodyPr>
            <a:lstStyle/>
            <a:p>
              <a:pPr>
                <a:lnSpc>
                  <a:spcPts val="2883"/>
                </a:lnSpc>
                <a:spcBef>
                  <a:spcPts val="2162"/>
                </a:spcBef>
              </a:pPr>
              <a:r>
                <a:rPr lang="en-US" sz="1860" spc="111">
                  <a:solidFill>
                    <a:srgbClr val="000000"/>
                  </a:solidFill>
                  <a:latin typeface="Avenir 3 Bold"/>
                </a:rPr>
                <a:t>Curbio is the pre-sale home improvement company that helps you make significantly more money on the sale of your home, without the hassle or upfront costs of working with a traditional home improvement company.</a:t>
              </a:r>
            </a:p>
            <a:p>
              <a:pPr algn="l" marL="0" indent="0" lvl="1">
                <a:lnSpc>
                  <a:spcPts val="2883"/>
                </a:lnSpc>
                <a:spcBef>
                  <a:spcPts val="2162"/>
                </a:spcBef>
              </a:pPr>
              <a:r>
                <a:rPr lang="en-US" sz="1860" spc="111">
                  <a:solidFill>
                    <a:srgbClr val="000000"/>
                  </a:solidFill>
                  <a:latin typeface="Avenir 3"/>
                </a:rPr>
                <a:t>With help from Curbio, we’ll transform your property into the move-in-ready listing buyers are looking for so that we can sell for top dollar—and you don’t pay for the work until closing!</a:t>
              </a:r>
            </a:p>
          </p:txBody>
        </p:sp>
        <p:sp>
          <p:nvSpPr>
            <p:cNvPr name="TextBox 8" id="8"/>
            <p:cNvSpPr txBox="true"/>
            <p:nvPr/>
          </p:nvSpPr>
          <p:spPr>
            <a:xfrm rot="0">
              <a:off x="0" y="2022272"/>
              <a:ext cx="10820400" cy="634061"/>
            </a:xfrm>
            <a:prstGeom prst="rect">
              <a:avLst/>
            </a:prstGeom>
          </p:spPr>
          <p:txBody>
            <a:bodyPr anchor="t" rtlCol="false" tIns="0" lIns="0" bIns="0" rIns="0">
              <a:spAutoFit/>
            </a:bodyPr>
            <a:lstStyle/>
            <a:p>
              <a:pPr>
                <a:lnSpc>
                  <a:spcPts val="3638"/>
                </a:lnSpc>
                <a:spcBef>
                  <a:spcPts val="2728"/>
                </a:spcBef>
              </a:pPr>
              <a:r>
                <a:rPr lang="en-US" sz="3307" spc="-165">
                  <a:solidFill>
                    <a:srgbClr val="0B3844"/>
                  </a:solidFill>
                  <a:latin typeface="Avenir 4"/>
                </a:rPr>
                <a:t>The pre-listing home improvement experts</a:t>
              </a:r>
            </a:p>
          </p:txBody>
        </p:sp>
        <p:sp>
          <p:nvSpPr>
            <p:cNvPr name="TextBox 9" id="9"/>
            <p:cNvSpPr txBox="true"/>
            <p:nvPr/>
          </p:nvSpPr>
          <p:spPr>
            <a:xfrm rot="0">
              <a:off x="0" y="57150"/>
              <a:ext cx="10820400" cy="1119181"/>
            </a:xfrm>
            <a:prstGeom prst="rect">
              <a:avLst/>
            </a:prstGeom>
          </p:spPr>
          <p:txBody>
            <a:bodyPr anchor="t" rtlCol="false" tIns="0" lIns="0" bIns="0" rIns="0">
              <a:spAutoFit/>
            </a:bodyPr>
            <a:lstStyle/>
            <a:p>
              <a:pPr>
                <a:lnSpc>
                  <a:spcPts val="6367"/>
                </a:lnSpc>
                <a:spcBef>
                  <a:spcPts val="4775"/>
                </a:spcBef>
              </a:pPr>
              <a:r>
                <a:rPr lang="en-US" sz="5788" spc="-289">
                  <a:solidFill>
                    <a:srgbClr val="176C67"/>
                  </a:solidFill>
                  <a:latin typeface="Avenir 4"/>
                </a:rPr>
                <a:t>About Curbio</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sp>
        <p:nvSpPr>
          <p:cNvPr name="AutoShape 2" id="2"/>
          <p:cNvSpPr/>
          <p:nvPr/>
        </p:nvSpPr>
        <p:spPr>
          <a:xfrm rot="0">
            <a:off x="0" y="0"/>
            <a:ext cx="1344077" cy="10287000"/>
          </a:xfrm>
          <a:prstGeom prst="rect">
            <a:avLst/>
          </a:prstGeom>
          <a:solidFill>
            <a:srgbClr val="0B3844"/>
          </a:solidFill>
        </p:spPr>
      </p:sp>
      <p:pic>
        <p:nvPicPr>
          <p:cNvPr name="Picture 3" id="3"/>
          <p:cNvPicPr>
            <a:picLocks noChangeAspect="true"/>
          </p:cNvPicPr>
          <p:nvPr/>
        </p:nvPicPr>
        <p:blipFill>
          <a:blip r:embed="rId2"/>
          <a:srcRect l="2632" t="0" r="2632" b="0"/>
          <a:stretch>
            <a:fillRect/>
          </a:stretch>
        </p:blipFill>
        <p:spPr>
          <a:xfrm flipH="false" flipV="false" rot="0">
            <a:off x="4474892" y="2575426"/>
            <a:ext cx="4113260" cy="2879634"/>
          </a:xfrm>
          <a:prstGeom prst="rect">
            <a:avLst/>
          </a:prstGeom>
        </p:spPr>
      </p:pic>
      <p:pic>
        <p:nvPicPr>
          <p:cNvPr name="Picture 4" id="4"/>
          <p:cNvPicPr>
            <a:picLocks noChangeAspect="true"/>
          </p:cNvPicPr>
          <p:nvPr/>
        </p:nvPicPr>
        <p:blipFill>
          <a:blip r:embed="rId3"/>
          <a:srcRect l="2794" t="0" r="2794" b="0"/>
          <a:stretch>
            <a:fillRect/>
          </a:stretch>
        </p:blipFill>
        <p:spPr>
          <a:xfrm flipH="false" flipV="false" rot="0">
            <a:off x="9699848" y="2575426"/>
            <a:ext cx="4113260" cy="2879634"/>
          </a:xfrm>
          <a:prstGeom prst="rect">
            <a:avLst/>
          </a:prstGeom>
        </p:spPr>
      </p:pic>
      <p:pic>
        <p:nvPicPr>
          <p:cNvPr name="Picture 5" id="5"/>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0" y="9258300"/>
            <a:ext cx="2337955" cy="1028700"/>
          </a:xfrm>
          <a:prstGeom prst="rect">
            <a:avLst/>
          </a:prstGeom>
        </p:spPr>
      </p:pic>
      <p:sp>
        <p:nvSpPr>
          <p:cNvPr name="TextBox 6" id="6"/>
          <p:cNvSpPr txBox="true"/>
          <p:nvPr/>
        </p:nvSpPr>
        <p:spPr>
          <a:xfrm rot="0">
            <a:off x="4474892" y="7055071"/>
            <a:ext cx="4113260" cy="1017270"/>
          </a:xfrm>
          <a:prstGeom prst="rect">
            <a:avLst/>
          </a:prstGeom>
        </p:spPr>
        <p:txBody>
          <a:bodyPr anchor="t" rtlCol="false" tIns="0" lIns="0" bIns="0" rIns="0">
            <a:spAutoFit/>
          </a:bodyPr>
          <a:lstStyle/>
          <a:p>
            <a:pPr>
              <a:lnSpc>
                <a:spcPts val="2700"/>
              </a:lnSpc>
              <a:spcBef>
                <a:spcPts val="2025"/>
              </a:spcBef>
            </a:pPr>
            <a:r>
              <a:rPr lang="en-US" sz="1800" spc="18">
                <a:solidFill>
                  <a:srgbClr val="242424"/>
                </a:solidFill>
                <a:latin typeface="Avenir 4"/>
              </a:rPr>
              <a:t>"With Curbio, being able to have a budget, stick to it, and finish on time—that is beyond valuable."</a:t>
            </a:r>
          </a:p>
        </p:txBody>
      </p:sp>
      <p:sp>
        <p:nvSpPr>
          <p:cNvPr name="TextBox 7" id="7"/>
          <p:cNvSpPr txBox="true"/>
          <p:nvPr/>
        </p:nvSpPr>
        <p:spPr>
          <a:xfrm rot="0">
            <a:off x="4474892" y="6468898"/>
            <a:ext cx="4113260" cy="369451"/>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242424"/>
                </a:solidFill>
                <a:latin typeface="Nimbus Sans L Bold"/>
              </a:rPr>
              <a:t>REALTOR®</a:t>
            </a:r>
          </a:p>
        </p:txBody>
      </p:sp>
      <p:sp>
        <p:nvSpPr>
          <p:cNvPr name="TextBox 8" id="8"/>
          <p:cNvSpPr txBox="true"/>
          <p:nvPr/>
        </p:nvSpPr>
        <p:spPr>
          <a:xfrm rot="0">
            <a:off x="4474892" y="5879737"/>
            <a:ext cx="4113260" cy="459145"/>
          </a:xfrm>
          <a:prstGeom prst="rect">
            <a:avLst/>
          </a:prstGeom>
        </p:spPr>
        <p:txBody>
          <a:bodyPr anchor="t" rtlCol="false" tIns="0" lIns="0" bIns="0" rIns="0">
            <a:spAutoFit/>
          </a:bodyPr>
          <a:lstStyle/>
          <a:p>
            <a:pPr>
              <a:lnSpc>
                <a:spcPts val="3520"/>
              </a:lnSpc>
              <a:spcBef>
                <a:spcPts val="2640"/>
              </a:spcBef>
            </a:pPr>
            <a:r>
              <a:rPr lang="en-US" sz="3200" spc="-160">
                <a:solidFill>
                  <a:srgbClr val="242424"/>
                </a:solidFill>
                <a:latin typeface="Avenir 4"/>
              </a:rPr>
              <a:t>Miquel Carter</a:t>
            </a:r>
          </a:p>
        </p:txBody>
      </p:sp>
      <p:sp>
        <p:nvSpPr>
          <p:cNvPr name="TextBox 9" id="9"/>
          <p:cNvSpPr txBox="true"/>
          <p:nvPr/>
        </p:nvSpPr>
        <p:spPr>
          <a:xfrm rot="0">
            <a:off x="2696129" y="904994"/>
            <a:ext cx="10449911" cy="804545"/>
          </a:xfrm>
          <a:prstGeom prst="rect">
            <a:avLst/>
          </a:prstGeom>
        </p:spPr>
        <p:txBody>
          <a:bodyPr anchor="t" rtlCol="false" tIns="0" lIns="0" bIns="0" rIns="0">
            <a:spAutoFit/>
          </a:bodyPr>
          <a:lstStyle/>
          <a:p>
            <a:pPr>
              <a:lnSpc>
                <a:spcPts val="6160"/>
              </a:lnSpc>
              <a:spcBef>
                <a:spcPts val="4620"/>
              </a:spcBef>
            </a:pPr>
            <a:r>
              <a:rPr lang="en-US" sz="5600" spc="-280">
                <a:solidFill>
                  <a:srgbClr val="242424"/>
                </a:solidFill>
                <a:latin typeface="Avenir 4"/>
              </a:rPr>
              <a:t>Client Testimonials</a:t>
            </a:r>
          </a:p>
        </p:txBody>
      </p:sp>
      <p:sp>
        <p:nvSpPr>
          <p:cNvPr name="TextBox 10" id="10"/>
          <p:cNvSpPr txBox="true"/>
          <p:nvPr/>
        </p:nvSpPr>
        <p:spPr>
          <a:xfrm rot="5400000">
            <a:off x="-2706584" y="4409041"/>
            <a:ext cx="7002110" cy="213284"/>
          </a:xfrm>
          <a:prstGeom prst="rect">
            <a:avLst/>
          </a:prstGeom>
        </p:spPr>
        <p:txBody>
          <a:bodyPr anchor="t" rtlCol="false" tIns="0" lIns="0" bIns="0" rIns="0">
            <a:spAutoFit/>
          </a:bodyPr>
          <a:lstStyle/>
          <a:p>
            <a:pPr algn="l" marL="0" indent="0" lvl="1">
              <a:lnSpc>
                <a:spcPts val="1680"/>
              </a:lnSpc>
              <a:spcBef>
                <a:spcPts val="1260"/>
              </a:spcBef>
            </a:pPr>
            <a:r>
              <a:rPr lang="en-US" sz="1399" spc="209">
                <a:solidFill>
                  <a:srgbClr val="FFFFFF"/>
                </a:solidFill>
                <a:latin typeface="Inter"/>
              </a:rPr>
              <a:t>PRE LISTING PRESENTATION</a:t>
            </a:r>
          </a:p>
        </p:txBody>
      </p:sp>
      <p:sp>
        <p:nvSpPr>
          <p:cNvPr name="TextBox 11" id="11"/>
          <p:cNvSpPr txBox="true"/>
          <p:nvPr/>
        </p:nvSpPr>
        <p:spPr>
          <a:xfrm rot="0">
            <a:off x="9699848" y="7052980"/>
            <a:ext cx="4113260" cy="1703070"/>
          </a:xfrm>
          <a:prstGeom prst="rect">
            <a:avLst/>
          </a:prstGeom>
        </p:spPr>
        <p:txBody>
          <a:bodyPr anchor="t" rtlCol="false" tIns="0" lIns="0" bIns="0" rIns="0">
            <a:spAutoFit/>
          </a:bodyPr>
          <a:lstStyle/>
          <a:p>
            <a:pPr>
              <a:lnSpc>
                <a:spcPts val="2700"/>
              </a:lnSpc>
              <a:spcBef>
                <a:spcPts val="2025"/>
              </a:spcBef>
            </a:pPr>
            <a:r>
              <a:rPr lang="en-US" sz="1800" spc="18">
                <a:solidFill>
                  <a:srgbClr val="242424"/>
                </a:solidFill>
                <a:latin typeface="Avenir 4"/>
              </a:rPr>
              <a:t>"We were kind of stuck. We knew that we wanted to move, but we didn’t have the capital to get the house in the condition that it needed to be in order to be sold."</a:t>
            </a:r>
          </a:p>
        </p:txBody>
      </p:sp>
      <p:sp>
        <p:nvSpPr>
          <p:cNvPr name="TextBox 12" id="12"/>
          <p:cNvSpPr txBox="true"/>
          <p:nvPr/>
        </p:nvSpPr>
        <p:spPr>
          <a:xfrm rot="0">
            <a:off x="9699848" y="6468898"/>
            <a:ext cx="4113260" cy="369451"/>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242424"/>
                </a:solidFill>
                <a:latin typeface="Nimbus Sans L Bold"/>
              </a:rPr>
              <a:t>SELLER</a:t>
            </a:r>
          </a:p>
        </p:txBody>
      </p:sp>
      <p:sp>
        <p:nvSpPr>
          <p:cNvPr name="TextBox 13" id="13"/>
          <p:cNvSpPr txBox="true"/>
          <p:nvPr/>
        </p:nvSpPr>
        <p:spPr>
          <a:xfrm rot="0">
            <a:off x="9699848" y="5879737"/>
            <a:ext cx="4113260" cy="459145"/>
          </a:xfrm>
          <a:prstGeom prst="rect">
            <a:avLst/>
          </a:prstGeom>
        </p:spPr>
        <p:txBody>
          <a:bodyPr anchor="t" rtlCol="false" tIns="0" lIns="0" bIns="0" rIns="0">
            <a:spAutoFit/>
          </a:bodyPr>
          <a:lstStyle/>
          <a:p>
            <a:pPr>
              <a:lnSpc>
                <a:spcPts val="3520"/>
              </a:lnSpc>
              <a:spcBef>
                <a:spcPts val="2640"/>
              </a:spcBef>
            </a:pPr>
            <a:r>
              <a:rPr lang="en-US" sz="3200" spc="-160">
                <a:solidFill>
                  <a:srgbClr val="242424"/>
                </a:solidFill>
                <a:latin typeface="Avenir 4"/>
              </a:rPr>
              <a:t>Dave Compare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0414827" cy="5741670"/>
          </a:xfrm>
        </p:grpSpPr>
        <p:sp>
          <p:nvSpPr>
            <p:cNvPr name="Freeform 3" id="3"/>
            <p:cNvSpPr/>
            <p:nvPr/>
          </p:nvSpPr>
          <p:spPr>
            <a:xfrm>
              <a:off x="0" y="0"/>
              <a:ext cx="20414827" cy="5741670"/>
            </a:xfrm>
            <a:custGeom>
              <a:avLst/>
              <a:gdLst/>
              <a:ahLst/>
              <a:cxnLst/>
              <a:rect r="r" b="b" t="t" l="l"/>
              <a:pathLst>
                <a:path h="5741670" w="20414827">
                  <a:moveTo>
                    <a:pt x="0" y="0"/>
                  </a:moveTo>
                  <a:lnTo>
                    <a:pt x="20414827" y="0"/>
                  </a:lnTo>
                  <a:lnTo>
                    <a:pt x="20414827" y="5741670"/>
                  </a:lnTo>
                  <a:lnTo>
                    <a:pt x="0" y="5741670"/>
                  </a:lnTo>
                  <a:close/>
                </a:path>
              </a:pathLst>
            </a:custGeom>
            <a:solidFill>
              <a:srgbClr val="0B3844"/>
            </a:solidFill>
          </p:spPr>
        </p:sp>
      </p:grpSp>
      <p:grpSp>
        <p:nvGrpSpPr>
          <p:cNvPr name="Group 4" id="4"/>
          <p:cNvGrpSpPr>
            <a:grpSpLocks noChangeAspect="true"/>
          </p:cNvGrpSpPr>
          <p:nvPr/>
        </p:nvGrpSpPr>
        <p:grpSpPr>
          <a:xfrm rot="0">
            <a:off x="-559111" y="0"/>
            <a:ext cx="10287000" cy="10287000"/>
            <a:chOff x="0" y="0"/>
            <a:chExt cx="3282950" cy="3282950"/>
          </a:xfrm>
        </p:grpSpPr>
        <p:sp>
          <p:nvSpPr>
            <p:cNvPr name="Freeform 5" id="5"/>
            <p:cNvSpPr/>
            <p:nvPr/>
          </p:nvSpPr>
          <p:spPr>
            <a:xfrm>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33333" r="-33333" t="0" b="0"/>
              </a:stretch>
            </a:blipFill>
          </p:spPr>
        </p:sp>
      </p:grpSp>
      <p:pic>
        <p:nvPicPr>
          <p:cNvPr name="Picture 6" id="6"/>
          <p:cNvPicPr>
            <a:picLocks noChangeAspect="true"/>
          </p:cNvPicPr>
          <p:nvPr/>
        </p:nvPicPr>
        <p:blipFill>
          <a:blip r:embed="rId3"/>
          <a:srcRect l="7074" t="0" r="4619" b="9528"/>
          <a:stretch>
            <a:fillRect/>
          </a:stretch>
        </p:blipFill>
        <p:spPr>
          <a:xfrm flipH="false" flipV="false" rot="0">
            <a:off x="10291537" y="5437869"/>
            <a:ext cx="7380380" cy="4536821"/>
          </a:xfrm>
          <a:prstGeom prst="rect">
            <a:avLst/>
          </a:prstGeom>
        </p:spPr>
      </p:pic>
      <p:grpSp>
        <p:nvGrpSpPr>
          <p:cNvPr name="Group 7" id="7"/>
          <p:cNvGrpSpPr/>
          <p:nvPr/>
        </p:nvGrpSpPr>
        <p:grpSpPr>
          <a:xfrm rot="0">
            <a:off x="10704153" y="498423"/>
            <a:ext cx="6555147" cy="4146654"/>
            <a:chOff x="0" y="0"/>
            <a:chExt cx="8740196" cy="5528872"/>
          </a:xfrm>
        </p:grpSpPr>
        <p:sp>
          <p:nvSpPr>
            <p:cNvPr name="TextBox 8" id="8"/>
            <p:cNvSpPr txBox="true"/>
            <p:nvPr/>
          </p:nvSpPr>
          <p:spPr>
            <a:xfrm rot="0">
              <a:off x="0" y="-57150"/>
              <a:ext cx="8740196" cy="422751"/>
            </a:xfrm>
            <a:prstGeom prst="rect">
              <a:avLst/>
            </a:prstGeom>
          </p:spPr>
          <p:txBody>
            <a:bodyPr anchor="t" rtlCol="false" tIns="0" lIns="0" bIns="0" rIns="0">
              <a:spAutoFit/>
            </a:bodyPr>
            <a:lstStyle/>
            <a:p>
              <a:pPr algn="l" marL="0" indent="0" lvl="1">
                <a:lnSpc>
                  <a:spcPts val="2790"/>
                </a:lnSpc>
                <a:spcBef>
                  <a:spcPts val="2092"/>
                </a:spcBef>
              </a:pPr>
              <a:r>
                <a:rPr lang="en-US" sz="1800" spc="107">
                  <a:solidFill>
                    <a:srgbClr val="80AC98"/>
                  </a:solidFill>
                  <a:latin typeface="Avenir 3 Bold"/>
                </a:rPr>
                <a:t>REFRESH</a:t>
              </a:r>
            </a:p>
          </p:txBody>
        </p:sp>
        <p:sp>
          <p:nvSpPr>
            <p:cNvPr name="TextBox 9" id="9"/>
            <p:cNvSpPr txBox="true"/>
            <p:nvPr/>
          </p:nvSpPr>
          <p:spPr>
            <a:xfrm rot="0">
              <a:off x="0" y="619687"/>
              <a:ext cx="8740196" cy="4909185"/>
            </a:xfrm>
            <a:prstGeom prst="rect">
              <a:avLst/>
            </a:prstGeom>
          </p:spPr>
          <p:txBody>
            <a:bodyPr anchor="t" rtlCol="false" tIns="0" lIns="0" bIns="0" rIns="0">
              <a:spAutoFit/>
            </a:bodyPr>
            <a:lstStyle/>
            <a:p>
              <a:pPr>
                <a:lnSpc>
                  <a:spcPts val="1800"/>
                </a:lnSpc>
                <a:spcBef>
                  <a:spcPts val="1350"/>
                </a:spcBef>
              </a:pPr>
              <a:r>
                <a:rPr lang="en-US" sz="1800" spc="18">
                  <a:solidFill>
                    <a:srgbClr val="FFFFFF"/>
                  </a:solidFill>
                  <a:latin typeface="Avenir 2"/>
                </a:rPr>
                <a:t>A lot of homes only need a quick refresh to get market-ready. For a refresh, we’ll consider:</a:t>
              </a:r>
            </a:p>
            <a:p>
              <a:pPr>
                <a:lnSpc>
                  <a:spcPts val="1800"/>
                </a:lnSpc>
                <a:spcBef>
                  <a:spcPts val="1350"/>
                </a:spcBef>
              </a:pPr>
              <a:r>
                <a:rPr lang="en-US" sz="1200" spc="12">
                  <a:solidFill>
                    <a:srgbClr val="FFFFFF"/>
                  </a:solidFill>
                  <a:latin typeface="Arimo"/>
                </a:rPr>
                <a:t>•Painting</a:t>
              </a:r>
            </a:p>
            <a:p>
              <a:pPr>
                <a:lnSpc>
                  <a:spcPts val="1800"/>
                </a:lnSpc>
                <a:spcBef>
                  <a:spcPts val="1350"/>
                </a:spcBef>
              </a:pPr>
              <a:r>
                <a:rPr lang="en-US" sz="1200" spc="12">
                  <a:solidFill>
                    <a:srgbClr val="FFFFFF"/>
                  </a:solidFill>
                  <a:latin typeface="Arimo"/>
                </a:rPr>
                <a:t>•Flooring</a:t>
              </a:r>
            </a:p>
            <a:p>
              <a:pPr>
                <a:lnSpc>
                  <a:spcPts val="1800"/>
                </a:lnSpc>
                <a:spcBef>
                  <a:spcPts val="1350"/>
                </a:spcBef>
              </a:pPr>
              <a:r>
                <a:rPr lang="en-US" sz="1200" spc="12">
                  <a:solidFill>
                    <a:srgbClr val="FFFFFF"/>
                  </a:solidFill>
                  <a:latin typeface="Arimo"/>
                </a:rPr>
                <a:t>•Repairs</a:t>
              </a:r>
            </a:p>
            <a:p>
              <a:pPr>
                <a:lnSpc>
                  <a:spcPts val="1800"/>
                </a:lnSpc>
                <a:spcBef>
                  <a:spcPts val="1350"/>
                </a:spcBef>
              </a:pPr>
              <a:r>
                <a:rPr lang="en-US" sz="1200" spc="12">
                  <a:solidFill>
                    <a:srgbClr val="FFFFFF"/>
                  </a:solidFill>
                  <a:latin typeface="Arimo"/>
                </a:rPr>
                <a:t>•New countertops</a:t>
              </a:r>
            </a:p>
            <a:p>
              <a:pPr>
                <a:lnSpc>
                  <a:spcPts val="1800"/>
                </a:lnSpc>
                <a:spcBef>
                  <a:spcPts val="1350"/>
                </a:spcBef>
              </a:pPr>
              <a:r>
                <a:rPr lang="en-US" sz="1200" spc="12">
                  <a:solidFill>
                    <a:srgbClr val="FFFFFF"/>
                  </a:solidFill>
                  <a:latin typeface="Arimo"/>
                </a:rPr>
                <a:t>•Painting cabinets</a:t>
              </a:r>
            </a:p>
            <a:p>
              <a:pPr>
                <a:lnSpc>
                  <a:spcPts val="1800"/>
                </a:lnSpc>
                <a:spcBef>
                  <a:spcPts val="1350"/>
                </a:spcBef>
              </a:pPr>
              <a:r>
                <a:rPr lang="en-US" sz="1200" spc="12">
                  <a:solidFill>
                    <a:srgbClr val="FFFFFF"/>
                  </a:solidFill>
                  <a:latin typeface="Arimo"/>
                </a:rPr>
                <a:t>•Landscaping</a:t>
              </a:r>
            </a:p>
            <a:p>
              <a:pPr>
                <a:lnSpc>
                  <a:spcPts val="1800"/>
                </a:lnSpc>
                <a:spcBef>
                  <a:spcPts val="1350"/>
                </a:spcBef>
              </a:pPr>
            </a:p>
            <a:p>
              <a:pPr>
                <a:lnSpc>
                  <a:spcPts val="1800"/>
                </a:lnSpc>
                <a:spcBef>
                  <a:spcPts val="1350"/>
                </a:spcBef>
              </a:pPr>
              <a:r>
                <a:rPr lang="en-US" sz="1200" spc="12">
                  <a:solidFill>
                    <a:srgbClr val="FFFFFF"/>
                  </a:solidFill>
                  <a:latin typeface="Arimo"/>
                </a:rPr>
                <a:t>…and anything else that doesn’t require permits</a:t>
              </a:r>
            </a:p>
          </p:txBody>
        </p:sp>
      </p:grpSp>
      <p:sp>
        <p:nvSpPr>
          <p:cNvPr name="AutoShape 10" id="10"/>
          <p:cNvSpPr/>
          <p:nvPr/>
        </p:nvSpPr>
        <p:spPr>
          <a:xfrm rot="0">
            <a:off x="0" y="0"/>
            <a:ext cx="1344077" cy="10287000"/>
          </a:xfrm>
          <a:prstGeom prst="rect">
            <a:avLst/>
          </a:prstGeom>
          <a:solidFill>
            <a:srgbClr val="F7F7F7"/>
          </a:solidFill>
        </p:spPr>
      </p:sp>
      <p:pic>
        <p:nvPicPr>
          <p:cNvPr name="Picture 11" id="11"/>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0" y="0"/>
            <a:ext cx="2337955" cy="1028700"/>
          </a:xfrm>
          <a:prstGeom prst="rect">
            <a:avLst/>
          </a:prstGeom>
        </p:spPr>
      </p:pic>
      <p:sp>
        <p:nvSpPr>
          <p:cNvPr name="TextBox 12" id="12"/>
          <p:cNvSpPr txBox="true"/>
          <p:nvPr/>
        </p:nvSpPr>
        <p:spPr>
          <a:xfrm rot="5400000">
            <a:off x="-2830952" y="6366926"/>
            <a:ext cx="7002110" cy="213420"/>
          </a:xfrm>
          <a:prstGeom prst="rect">
            <a:avLst/>
          </a:prstGeom>
        </p:spPr>
        <p:txBody>
          <a:bodyPr anchor="t" rtlCol="false" tIns="0" lIns="0" bIns="0" rIns="0">
            <a:spAutoFit/>
          </a:bodyPr>
          <a:lstStyle/>
          <a:p>
            <a:pPr algn="l" marL="0" indent="0" lvl="1">
              <a:lnSpc>
                <a:spcPts val="1680"/>
              </a:lnSpc>
              <a:spcBef>
                <a:spcPts val="1260"/>
              </a:spcBef>
            </a:pPr>
            <a:r>
              <a:rPr lang="en-US" sz="1400" spc="210">
                <a:solidFill>
                  <a:srgbClr val="CE4616"/>
                </a:solidFill>
                <a:latin typeface="Avenir 3"/>
              </a:rPr>
              <a:t>TYPES OF CURBIO PROJECTS - REFRESH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7F7F7"/>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886" t="0" r="30772" b="0"/>
          <a:stretch>
            <a:fillRect/>
          </a:stretch>
        </p:blipFill>
        <p:spPr>
          <a:xfrm flipH="false" flipV="false" rot="0">
            <a:off x="292625" y="0"/>
            <a:ext cx="8851375" cy="10287000"/>
          </a:xfrm>
          <a:prstGeom prst="rect">
            <a:avLst/>
          </a:prstGeom>
        </p:spPr>
      </p:pic>
      <p:sp>
        <p:nvSpPr>
          <p:cNvPr name="AutoShape 3" id="3"/>
          <p:cNvSpPr/>
          <p:nvPr/>
        </p:nvSpPr>
        <p:spPr>
          <a:xfrm rot="0">
            <a:off x="0" y="0"/>
            <a:ext cx="1344077" cy="10287000"/>
          </a:xfrm>
          <a:prstGeom prst="rect">
            <a:avLst/>
          </a:prstGeom>
          <a:solidFill>
            <a:srgbClr val="F7F7F7"/>
          </a:solidFill>
        </p:spPr>
      </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0"/>
            <a:ext cx="2337955" cy="1028700"/>
          </a:xfrm>
          <a:prstGeom prst="rect">
            <a:avLst/>
          </a:prstGeom>
        </p:spPr>
      </p:pic>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10800000">
            <a:off x="10094553" y="2296753"/>
            <a:ext cx="7164747" cy="7164747"/>
          </a:xfrm>
          <a:prstGeom prst="rect">
            <a:avLst/>
          </a:prstGeom>
        </p:spPr>
      </p:pic>
      <p:pic>
        <p:nvPicPr>
          <p:cNvPr name="Picture 6" id="6"/>
          <p:cNvPicPr>
            <a:picLocks noChangeAspect="true"/>
          </p:cNvPicPr>
          <p:nvPr/>
        </p:nvPicPr>
        <p:blipFill>
          <a:blip r:embed="rId7"/>
          <a:srcRect l="2217" t="0" r="2217" b="0"/>
          <a:stretch>
            <a:fillRect/>
          </a:stretch>
        </p:blipFill>
        <p:spPr>
          <a:xfrm flipH="false" flipV="false" rot="0">
            <a:off x="10094553" y="1028700"/>
            <a:ext cx="7164747" cy="4212074"/>
          </a:xfrm>
          <a:prstGeom prst="rect">
            <a:avLst/>
          </a:prstGeom>
        </p:spPr>
      </p:pic>
      <p:grpSp>
        <p:nvGrpSpPr>
          <p:cNvPr name="Group 7" id="7"/>
          <p:cNvGrpSpPr/>
          <p:nvPr/>
        </p:nvGrpSpPr>
        <p:grpSpPr>
          <a:xfrm rot="0">
            <a:off x="11424936" y="5444154"/>
            <a:ext cx="5134153" cy="3841714"/>
            <a:chOff x="0" y="0"/>
            <a:chExt cx="6845538" cy="5122285"/>
          </a:xfrm>
        </p:grpSpPr>
        <p:sp>
          <p:nvSpPr>
            <p:cNvPr name="TextBox 8" id="8"/>
            <p:cNvSpPr txBox="true"/>
            <p:nvPr/>
          </p:nvSpPr>
          <p:spPr>
            <a:xfrm rot="0">
              <a:off x="0" y="-57150"/>
              <a:ext cx="6845538" cy="378168"/>
            </a:xfrm>
            <a:prstGeom prst="rect">
              <a:avLst/>
            </a:prstGeom>
          </p:spPr>
          <p:txBody>
            <a:bodyPr anchor="t" rtlCol="false" tIns="0" lIns="0" bIns="0" rIns="0">
              <a:spAutoFit/>
            </a:bodyPr>
            <a:lstStyle/>
            <a:p>
              <a:pPr algn="l" marL="0" indent="0" lvl="1">
                <a:lnSpc>
                  <a:spcPts val="2449"/>
                </a:lnSpc>
                <a:spcBef>
                  <a:spcPts val="1837"/>
                </a:spcBef>
              </a:pPr>
              <a:r>
                <a:rPr lang="en-US" sz="1580" spc="94">
                  <a:solidFill>
                    <a:srgbClr val="80AC98"/>
                  </a:solidFill>
                  <a:latin typeface="Avenir 3 Bold"/>
                </a:rPr>
                <a:t>RENOVATION</a:t>
              </a:r>
            </a:p>
          </p:txBody>
        </p:sp>
        <p:sp>
          <p:nvSpPr>
            <p:cNvPr name="TextBox 9" id="9"/>
            <p:cNvSpPr txBox="true"/>
            <p:nvPr/>
          </p:nvSpPr>
          <p:spPr>
            <a:xfrm rot="0">
              <a:off x="0" y="547604"/>
              <a:ext cx="6845538" cy="4574681"/>
            </a:xfrm>
            <a:prstGeom prst="rect">
              <a:avLst/>
            </a:prstGeom>
          </p:spPr>
          <p:txBody>
            <a:bodyPr anchor="t" rtlCol="false" tIns="0" lIns="0" bIns="0" rIns="0">
              <a:spAutoFit/>
            </a:bodyPr>
            <a:lstStyle/>
            <a:p>
              <a:pPr>
                <a:lnSpc>
                  <a:spcPts val="1580"/>
                </a:lnSpc>
                <a:spcBef>
                  <a:spcPts val="1185"/>
                </a:spcBef>
              </a:pPr>
              <a:r>
                <a:rPr lang="en-US" sz="1580" spc="15">
                  <a:solidFill>
                    <a:srgbClr val="FFFFFF"/>
                  </a:solidFill>
                  <a:latin typeface="Avenir 2"/>
                </a:rPr>
                <a:t>Curbio can handle any project big or small and can take on any work that isn’t structural. Some renovation items might include:</a:t>
              </a:r>
            </a:p>
            <a:p>
              <a:pPr>
                <a:lnSpc>
                  <a:spcPts val="1580"/>
                </a:lnSpc>
                <a:spcBef>
                  <a:spcPts val="1185"/>
                </a:spcBef>
              </a:pPr>
            </a:p>
            <a:p>
              <a:pPr>
                <a:lnSpc>
                  <a:spcPts val="1580"/>
                </a:lnSpc>
                <a:spcBef>
                  <a:spcPts val="1185"/>
                </a:spcBef>
              </a:pPr>
              <a:r>
                <a:rPr lang="en-US" sz="1053" spc="10">
                  <a:solidFill>
                    <a:srgbClr val="FFFFFF"/>
                  </a:solidFill>
                  <a:latin typeface="Arimo"/>
                </a:rPr>
                <a:t>•Kitchen remodels</a:t>
              </a:r>
            </a:p>
            <a:p>
              <a:pPr>
                <a:lnSpc>
                  <a:spcPts val="1580"/>
                </a:lnSpc>
                <a:spcBef>
                  <a:spcPts val="1185"/>
                </a:spcBef>
              </a:pPr>
              <a:r>
                <a:rPr lang="en-US" sz="1053" spc="10">
                  <a:solidFill>
                    <a:srgbClr val="FFFFFF"/>
                  </a:solidFill>
                  <a:latin typeface="Arimo"/>
                </a:rPr>
                <a:t>•Bathroom remodels</a:t>
              </a:r>
            </a:p>
            <a:p>
              <a:pPr>
                <a:lnSpc>
                  <a:spcPts val="1580"/>
                </a:lnSpc>
                <a:spcBef>
                  <a:spcPts val="1185"/>
                </a:spcBef>
              </a:pPr>
              <a:r>
                <a:rPr lang="en-US" sz="1053" spc="10">
                  <a:solidFill>
                    <a:srgbClr val="FFFFFF"/>
                  </a:solidFill>
                  <a:latin typeface="Arimo"/>
                </a:rPr>
                <a:t>•Bathroom additions</a:t>
              </a:r>
            </a:p>
            <a:p>
              <a:pPr>
                <a:lnSpc>
                  <a:spcPts val="1580"/>
                </a:lnSpc>
                <a:spcBef>
                  <a:spcPts val="1185"/>
                </a:spcBef>
              </a:pPr>
              <a:r>
                <a:rPr lang="en-US" sz="1053" spc="10">
                  <a:solidFill>
                    <a:srgbClr val="FFFFFF"/>
                  </a:solidFill>
                  <a:latin typeface="Arimo"/>
                </a:rPr>
                <a:t>•Roofing</a:t>
              </a:r>
            </a:p>
            <a:p>
              <a:pPr>
                <a:lnSpc>
                  <a:spcPts val="1580"/>
                </a:lnSpc>
                <a:spcBef>
                  <a:spcPts val="1185"/>
                </a:spcBef>
              </a:pPr>
              <a:r>
                <a:rPr lang="en-US" sz="1053" spc="10">
                  <a:solidFill>
                    <a:srgbClr val="FFFFFF"/>
                  </a:solidFill>
                  <a:latin typeface="Arimo"/>
                </a:rPr>
                <a:t>•Plumbing and electric</a:t>
              </a:r>
            </a:p>
            <a:p>
              <a:pPr>
                <a:lnSpc>
                  <a:spcPts val="1580"/>
                </a:lnSpc>
                <a:spcBef>
                  <a:spcPts val="1185"/>
                </a:spcBef>
              </a:pPr>
            </a:p>
            <a:p>
              <a:pPr>
                <a:lnSpc>
                  <a:spcPts val="1580"/>
                </a:lnSpc>
                <a:spcBef>
                  <a:spcPts val="1185"/>
                </a:spcBef>
              </a:pPr>
              <a:r>
                <a:rPr lang="en-US" sz="1053" spc="10">
                  <a:solidFill>
                    <a:srgbClr val="FFFFFF"/>
                  </a:solidFill>
                  <a:latin typeface="Arimo"/>
                </a:rPr>
                <a:t>…and so much more!</a:t>
              </a:r>
            </a:p>
          </p:txBody>
        </p:sp>
      </p:grpSp>
      <p:sp>
        <p:nvSpPr>
          <p:cNvPr name="TextBox 10" id="10"/>
          <p:cNvSpPr txBox="true"/>
          <p:nvPr/>
        </p:nvSpPr>
        <p:spPr>
          <a:xfrm rot="5400000">
            <a:off x="-2830952" y="6366926"/>
            <a:ext cx="7002110" cy="213420"/>
          </a:xfrm>
          <a:prstGeom prst="rect">
            <a:avLst/>
          </a:prstGeom>
        </p:spPr>
        <p:txBody>
          <a:bodyPr anchor="t" rtlCol="false" tIns="0" lIns="0" bIns="0" rIns="0">
            <a:spAutoFit/>
          </a:bodyPr>
          <a:lstStyle/>
          <a:p>
            <a:pPr algn="l" marL="0" indent="0" lvl="1">
              <a:lnSpc>
                <a:spcPts val="1680"/>
              </a:lnSpc>
              <a:spcBef>
                <a:spcPts val="1260"/>
              </a:spcBef>
            </a:pPr>
            <a:r>
              <a:rPr lang="en-US" sz="1400" spc="210">
                <a:solidFill>
                  <a:srgbClr val="CE4616"/>
                </a:solidFill>
                <a:latin typeface="Avenir 3"/>
              </a:rPr>
              <a:t>TYPES OF CURBIO PROJECTS - RENOVATION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DAExVBTUSmU</dc:identifier>
  <dcterms:modified xsi:type="dcterms:W3CDTF">2011-08-01T06:04:30Z</dcterms:modified>
  <cp:revision>1</cp:revision>
  <dc:title>Partner - Pre Listing Presentation Slide Deck Template</dc:title>
</cp:coreProperties>
</file>