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0" r:id="rId5"/>
    <p:sldId id="259" r:id="rId6"/>
    <p:sldId id="268" r:id="rId7"/>
    <p:sldId id="276" r:id="rId8"/>
    <p:sldId id="261" r:id="rId9"/>
    <p:sldId id="277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254D"/>
    <a:srgbClr val="CD8629"/>
    <a:srgbClr val="F7F7F7"/>
    <a:srgbClr val="176C67"/>
    <a:srgbClr val="DFDCDA"/>
    <a:srgbClr val="0C24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366"/>
    <p:restoredTop sz="96327"/>
  </p:normalViewPr>
  <p:slideViewPr>
    <p:cSldViewPr snapToGrid="0">
      <p:cViewPr varScale="1">
        <p:scale>
          <a:sx n="91" d="100"/>
          <a:sy n="91" d="100"/>
        </p:scale>
        <p:origin x="192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49537E-B7B8-3E4B-A5DA-8952D3A951CC}" type="datetimeFigureOut">
              <a:rPr lang="en-US" smtClean="0"/>
              <a:t>2/10/23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FC073-7F1D-7441-9903-EBE50A499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54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C4FD9-B877-CF05-1E43-B23FF2E087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DBED89-FA64-34D3-AFBF-A036228C1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65C73-B328-B55B-4832-C5B777EDD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996A-CA30-2543-8B7F-5FC62249C1CC}" type="datetime1">
              <a:rPr lang="en-US" smtClean="0"/>
              <a:t>2/10/23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CD08A-2B05-E155-F35A-48FB97D53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2B690-E509-DB6C-2F95-DAFE1DD1C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D5DF0-C6AF-E343-A2F9-BFD059892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4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92C84-B305-9FDC-8CA2-635E67CED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003883-DC94-5856-280E-DCD0D1E64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143CE-012E-CCEA-E3BF-A883B12C2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00E00-C320-6744-89CF-540D4816A5D3}" type="datetime1">
              <a:rPr lang="en-US" smtClean="0"/>
              <a:t>2/10/23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904C9-A378-491C-2D7E-D7614601A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0FED6-AA3F-DD38-4992-F84D17D20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D5DF0-C6AF-E343-A2F9-BFD059892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89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A52CF6-2329-05BA-8238-9350CB6296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FC1B04-403E-3970-C938-02DEC38D50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7EF59-E579-979E-8592-3CCF3F696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7BBA-D984-8D41-9A4C-07BE6AAD2190}" type="datetime1">
              <a:rPr lang="en-US" smtClean="0"/>
              <a:t>2/10/23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D28FE-5640-AEB5-107A-ED929930F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7CFB3-A90D-12EF-1B58-A5A6FA83E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D5DF0-C6AF-E343-A2F9-BFD059892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38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1041-7A92-7315-C474-26E6C60C0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42C1C-B63B-A7C0-14B3-8BB955C4E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8233C-06D9-5905-5C6E-185E51472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060F7-92B7-E040-90E5-0DBA27CD85E9}" type="datetime1">
              <a:rPr lang="en-US" smtClean="0"/>
              <a:t>2/10/23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7B3D0-7EB8-A59F-13DD-D7DFABBEC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9F047-A5E2-6B1D-CCDE-9DBD2BB18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D5DF0-C6AF-E343-A2F9-BFD059892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3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8A66A-B3EF-E310-0D83-8B53E1B73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3EC36-073B-BCA2-C653-BC852C22D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11A84-AB52-6D20-7CB5-1D504B19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6609C-F463-1B43-ADB3-57C0F539E69C}" type="datetime1">
              <a:rPr lang="en-US" smtClean="0"/>
              <a:t>2/10/23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7137F-992C-147A-CF7E-97966656C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8C9FD-38CE-0BA9-60D0-E798D8DA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D5DF0-C6AF-E343-A2F9-BFD059892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21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B98E1-4AD5-7221-D707-977BE26BE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F7E68-41A3-B823-054C-8D25A95E7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258075-C99C-7001-E7DC-BF94E880EF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8B704-A25D-790A-B695-945E1614F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EF72F-80E4-5D48-B184-E136D060B070}" type="datetime1">
              <a:rPr lang="en-US" smtClean="0"/>
              <a:t>2/10/23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37C3A7-2057-4D03-0A0B-21B5B7CE7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E0B942-36FE-FCB4-68C7-6CF1F69E8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D5DF0-C6AF-E343-A2F9-BFD059892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16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8B5D9-05D2-8534-B8A6-FF7911233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11BCC4-C55C-AD8C-4443-12A895536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C53234-3B54-BCE8-628E-E76B8F7FE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F1EEF0-F643-CF37-FFC2-FBF68F031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FCCCB6-6662-4190-304C-6FC1AC7D05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61C435-C14B-BEDB-9417-F4E187A25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542BC-025F-234B-8608-A837919A7107}" type="datetime1">
              <a:rPr lang="en-US" smtClean="0"/>
              <a:t>2/10/23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5DC327-29B4-0E6E-6514-34E84AC6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36A809-37EA-4776-4864-9A1609A9A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D5DF0-C6AF-E343-A2F9-BFD059892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05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C0DC3-E3E8-6432-74D5-68ABFB5D1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52B3E9-0A18-5D7B-8B8B-1BE1B789C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2A6C-E8AF-A048-B072-66DCB487580A}" type="datetime1">
              <a:rPr lang="en-US" smtClean="0"/>
              <a:t>2/10/23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29D878-DEB3-842B-3B75-E65C67B1E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26A330-C35D-118D-D327-23E72F5FF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D5DF0-C6AF-E343-A2F9-BFD059892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137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EC3F2C-EBEF-FA38-0BB6-45E4844B6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BB4BB-4162-334C-A2E2-647579C7C6BF}" type="datetime1">
              <a:rPr lang="en-US" smtClean="0"/>
              <a:t>2/10/23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633A35-7D5C-D3E0-7227-27377BFF1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A00D6-8068-6A4D-7126-22DA2E67C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D5DF0-C6AF-E343-A2F9-BFD059892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23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07001-0B92-D604-0A26-5D9D56EC4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C6D56-128A-5383-B769-955AB17F9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26B38A-97C0-9AE5-6D2F-3060B2E605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C1C2C-E418-908E-BC4E-7A2FE773E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741B-801C-B944-830E-8BD6B5AE8AEA}" type="datetime1">
              <a:rPr lang="en-US" smtClean="0"/>
              <a:t>2/10/23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DECAD7-E518-7F93-DAFF-A3C9C6B64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69F08-0669-D6BC-207A-E8B17F407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D5DF0-C6AF-E343-A2F9-BFD059892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59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17D42-0C89-E41D-721F-D62634E54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545DB7-DC13-129C-1071-33D81649F2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EB423C-456F-F998-8BC7-DE06549732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B5CEBB-D63F-C9DB-96E7-B867D7C21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A2FB7-2CB5-3444-A66D-A1C04C22C722}" type="datetime1">
              <a:rPr lang="en-US" smtClean="0"/>
              <a:t>2/10/23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F5BF3-280D-A530-1F4C-6F4AC32FF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DEFDB2-B9E3-8B79-74BA-E2D605E92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D5DF0-C6AF-E343-A2F9-BFD059892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46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34CC8B-C685-7994-8AC7-40FBF8AA4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675A3-A665-2A86-D991-2125F405F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2E961-9522-DBB2-6B33-38A77E49C6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A2688-1EF0-3B4D-AF15-0FFFEDC754FB}" type="datetime1">
              <a:rPr lang="en-US" smtClean="0"/>
              <a:t>2/10/23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62D57-F9C5-EC5A-EF34-002F2E65FC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88F2D-3CC3-0511-95B2-D02667240F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D5DF0-C6AF-E343-A2F9-BFD059892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5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jpg"/><Relationship Id="rId7" Type="http://schemas.openxmlformats.org/officeDocument/2006/relationships/image" Target="../media/image12.png"/><Relationship Id="rId2" Type="http://schemas.openxmlformats.org/officeDocument/2006/relationships/hyperlink" Target="https://www.youtube.com/watch?v=v6YICDqR3w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hyperlink" Target="https://www.youtube.com/watch?v=MKhfriW_wlo&amp;t=108s" TargetMode="Externa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56C73-2B0F-8700-B3E8-6C95F360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2350" y="1625679"/>
            <a:ext cx="10147300" cy="922337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rgbClr val="0D254D"/>
                </a:solidFill>
                <a:latin typeface="Lora Medium" pitchFamily="2" charset="77"/>
              </a:rPr>
              <a:t>YOUR LISTING PRESENTATION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92F9FDE6-296B-5539-F5DA-6FF7CC8DB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399" y="471598"/>
            <a:ext cx="1733078" cy="447134"/>
          </a:xfrm>
          <a:prstGeom prst="rect">
            <a:avLst/>
          </a:prstGeom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C5F44B9B-D72E-F512-FAF4-5A76101D6F2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0" y="2548016"/>
            <a:ext cx="9144000" cy="390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80"/>
              </a:lnSpc>
            </a:pPr>
            <a:r>
              <a:rPr lang="en-US" sz="2000" dirty="0">
                <a:solidFill>
                  <a:srgbClr val="176C67"/>
                </a:solidFill>
                <a:latin typeface="Avenir Next LT Pro" panose="020F0502020204030204" pitchFamily="34" charset="0"/>
                <a:cs typeface="Avenir Next LT Pro" panose="020F0502020204030204" pitchFamily="34" charset="0"/>
              </a:rPr>
              <a:t>Fix Now, </a:t>
            </a:r>
            <a:r>
              <a:rPr lang="en-US" sz="2000" dirty="0">
                <a:solidFill>
                  <a:srgbClr val="176C67"/>
                </a:solidFill>
                <a:latin typeface="Libre Franklin Light" pitchFamily="2" charset="77"/>
                <a:cs typeface="Avenir Next LT Pro" panose="020F0502020204030204" pitchFamily="34" charset="0"/>
              </a:rPr>
              <a:t>Pay</a:t>
            </a:r>
            <a:r>
              <a:rPr lang="en-US" sz="2000" dirty="0">
                <a:solidFill>
                  <a:srgbClr val="176C67"/>
                </a:solidFill>
                <a:latin typeface="Avenir Next LT Pro" panose="020F0502020204030204" pitchFamily="34" charset="0"/>
                <a:cs typeface="Avenir Next LT Pro" panose="020F0502020204030204" pitchFamily="34" charset="0"/>
              </a:rPr>
              <a:t> When You Sell</a:t>
            </a:r>
          </a:p>
        </p:txBody>
      </p:sp>
      <p:sp>
        <p:nvSpPr>
          <p:cNvPr id="9" name="AutoShape 8">
            <a:extLst>
              <a:ext uri="{FF2B5EF4-FFF2-40B4-BE49-F238E27FC236}">
                <a16:creationId xmlns:a16="http://schemas.microsoft.com/office/drawing/2014/main" id="{5ECAEE4C-C2C8-6AFA-1DC7-FDFE31F0A63F}"/>
              </a:ext>
            </a:extLst>
          </p:cNvPr>
          <p:cNvSpPr/>
          <p:nvPr/>
        </p:nvSpPr>
        <p:spPr>
          <a:xfrm flipV="1">
            <a:off x="4618196" y="1361589"/>
            <a:ext cx="2955608" cy="1821"/>
          </a:xfrm>
          <a:prstGeom prst="line">
            <a:avLst/>
          </a:prstGeom>
          <a:ln w="38100" cap="rnd">
            <a:solidFill>
              <a:srgbClr val="CD862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3" name="Picture 12" descr="A picture containing floor, indoor, wall, room&#10;&#10;Description automatically generated">
            <a:extLst>
              <a:ext uri="{FF2B5EF4-FFF2-40B4-BE49-F238E27FC236}">
                <a16:creationId xmlns:a16="http://schemas.microsoft.com/office/drawing/2014/main" id="{CDF0E2E0-7FF6-8546-44D8-B5AF11321D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5" t="30831" b="25704"/>
          <a:stretch/>
        </p:blipFill>
        <p:spPr>
          <a:xfrm>
            <a:off x="0" y="3225800"/>
            <a:ext cx="12192000" cy="3632200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F375564-185D-4718-12B0-FF853F677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D5DF0-C6AF-E343-A2F9-BFD059892783}" type="slidenum">
              <a:rPr lang="en-US" smtClean="0">
                <a:solidFill>
                  <a:schemeClr val="bg1"/>
                </a:solidFill>
              </a:rPr>
              <a:t>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D2AC2E55-EBF9-36AE-5C48-30B9FCADB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524" y="197293"/>
            <a:ext cx="2432559" cy="9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33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0562F-1FB4-905D-3867-FEB7981C0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D5DF0-C6AF-E343-A2F9-BFD059892783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DDD15A-E112-1262-FCCF-A49F4AB477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" t="13307" r="-239" b="33201"/>
          <a:stretch/>
        </p:blipFill>
        <p:spPr>
          <a:xfrm>
            <a:off x="-29291" y="1122829"/>
            <a:ext cx="12250585" cy="43971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B4EFCA-1959-1143-9115-016A9A700347}"/>
              </a:ext>
            </a:extLst>
          </p:cNvPr>
          <p:cNvSpPr/>
          <p:nvPr/>
        </p:nvSpPr>
        <p:spPr>
          <a:xfrm>
            <a:off x="1228164" y="2127996"/>
            <a:ext cx="9735671" cy="2386852"/>
          </a:xfrm>
          <a:prstGeom prst="rect">
            <a:avLst/>
          </a:prstGeom>
          <a:solidFill>
            <a:srgbClr val="DFDCD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710ED7-C063-9213-86BB-B7045845304D}"/>
              </a:ext>
            </a:extLst>
          </p:cNvPr>
          <p:cNvSpPr txBox="1">
            <a:spLocks/>
          </p:cNvSpPr>
          <p:nvPr/>
        </p:nvSpPr>
        <p:spPr>
          <a:xfrm>
            <a:off x="822694" y="2515552"/>
            <a:ext cx="10546612" cy="14772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0000" dirty="0">
                <a:solidFill>
                  <a:srgbClr val="0D254D"/>
                </a:solidFill>
                <a:latin typeface="Lora Medium" pitchFamily="2" charset="77"/>
              </a:rPr>
              <a:t>THANK YOU</a:t>
            </a:r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954EFAAB-5213-0D77-A0FD-22253A95E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18" y="5773738"/>
            <a:ext cx="681037" cy="681037"/>
          </a:xfrm>
          <a:prstGeom prst="rect">
            <a:avLst/>
          </a:prstGeom>
        </p:spPr>
      </p:pic>
      <p:pic>
        <p:nvPicPr>
          <p:cNvPr id="2" name="Picture 1" descr="Icon&#10;&#10;Description automatically generated with low confidence">
            <a:extLst>
              <a:ext uri="{FF2B5EF4-FFF2-40B4-BE49-F238E27FC236}">
                <a16:creationId xmlns:a16="http://schemas.microsoft.com/office/drawing/2014/main" id="{B2D65A87-C7CC-4106-0EDF-395650A76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771" y="5579533"/>
            <a:ext cx="1069446" cy="106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57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DF7DE2B-AAAC-58DF-EA78-CA3128286659}"/>
              </a:ext>
            </a:extLst>
          </p:cNvPr>
          <p:cNvSpPr txBox="1">
            <a:spLocks/>
          </p:cNvSpPr>
          <p:nvPr/>
        </p:nvSpPr>
        <p:spPr>
          <a:xfrm>
            <a:off x="838199" y="967582"/>
            <a:ext cx="10147300" cy="922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>
                <a:solidFill>
                  <a:srgbClr val="0D254D"/>
                </a:solidFill>
                <a:latin typeface="Lora Medium" pitchFamily="2" charset="77"/>
              </a:rPr>
              <a:t>Jane Realtor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9F3652DE-6962-884F-3A9E-FE7F14A27D2E}"/>
              </a:ext>
            </a:extLst>
          </p:cNvPr>
          <p:cNvSpPr txBox="1">
            <a:spLocks/>
          </p:cNvSpPr>
          <p:nvPr/>
        </p:nvSpPr>
        <p:spPr>
          <a:xfrm>
            <a:off x="838199" y="1644416"/>
            <a:ext cx="4089400" cy="37388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380"/>
              </a:lnSpc>
              <a:buNone/>
            </a:pPr>
            <a:r>
              <a:rPr lang="en-US" sz="1500" dirty="0">
                <a:latin typeface="Libre Franklin Light" pitchFamily="2" charset="77"/>
                <a:cs typeface="Avenir Next LT Pro" panose="020F0502020204030204" pitchFamily="34" charset="0"/>
              </a:rPr>
              <a:t>Licensed Real Estate Agent – Washington DC</a:t>
            </a:r>
          </a:p>
        </p:txBody>
      </p:sp>
      <p:pic>
        <p:nvPicPr>
          <p:cNvPr id="21" name="Picture 20" descr="A kitchen with white cabinets&#10;&#10;Description automatically generated with medium confidence">
            <a:extLst>
              <a:ext uri="{FF2B5EF4-FFF2-40B4-BE49-F238E27FC236}">
                <a16:creationId xmlns:a16="http://schemas.microsoft.com/office/drawing/2014/main" id="{257B77D6-E66D-4CBA-D840-1AB7D386F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2" t="-291" r="40887" b="823"/>
          <a:stretch/>
        </p:blipFill>
        <p:spPr>
          <a:xfrm>
            <a:off x="6374142" y="266699"/>
            <a:ext cx="5817858" cy="660895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EB00675-3290-1ECA-95C6-62E7A64CE7BD}"/>
              </a:ext>
            </a:extLst>
          </p:cNvPr>
          <p:cNvSpPr/>
          <p:nvPr/>
        </p:nvSpPr>
        <p:spPr>
          <a:xfrm>
            <a:off x="0" y="-6056"/>
            <a:ext cx="12192000" cy="584200"/>
          </a:xfrm>
          <a:prstGeom prst="rect">
            <a:avLst/>
          </a:prstGeom>
          <a:solidFill>
            <a:srgbClr val="DFD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D88642FB-2673-5F3E-A213-14F90531F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D5DF0-C6AF-E343-A2F9-BFD059892783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24965926-9563-DF4A-FFC3-A9D30DB763DA}"/>
              </a:ext>
            </a:extLst>
          </p:cNvPr>
          <p:cNvSpPr txBox="1">
            <a:spLocks/>
          </p:cNvSpPr>
          <p:nvPr/>
        </p:nvSpPr>
        <p:spPr>
          <a:xfrm>
            <a:off x="838199" y="2338889"/>
            <a:ext cx="4089400" cy="37388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380"/>
              </a:lnSpc>
              <a:buNone/>
            </a:pPr>
            <a:r>
              <a:rPr lang="en-US" sz="1500" dirty="0">
                <a:latin typeface="Libre Franklin Medium" pitchFamily="2" charset="77"/>
                <a:cs typeface="Avenir Next LT Pro" panose="020F0502020204030204" pitchFamily="34" charset="0"/>
              </a:rPr>
              <a:t>Experience</a:t>
            </a: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8D75AD61-B2D7-36B2-92BA-06B0BF9B8FD6}"/>
              </a:ext>
            </a:extLst>
          </p:cNvPr>
          <p:cNvSpPr txBox="1">
            <a:spLocks/>
          </p:cNvSpPr>
          <p:nvPr/>
        </p:nvSpPr>
        <p:spPr>
          <a:xfrm>
            <a:off x="838199" y="2773041"/>
            <a:ext cx="4369449" cy="71378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80"/>
              </a:lnSpc>
              <a:spcBef>
                <a:spcPts val="0"/>
              </a:spcBef>
              <a:buNone/>
            </a:pPr>
            <a:r>
              <a:rPr lang="en-US" sz="1400" dirty="0">
                <a:latin typeface="Libre Franklin Light" pitchFamily="2" charset="77"/>
                <a:cs typeface="Avenir Next LT Pro" panose="020F0502020204030204" pitchFamily="34" charset="0"/>
              </a:rPr>
              <a:t>Explain your experience to your potential clients to show them you can create a smooth home sale experience for them.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5AFECF-DD00-C14F-1139-E715045E69FF}"/>
              </a:ext>
            </a:extLst>
          </p:cNvPr>
          <p:cNvSpPr txBox="1">
            <a:spLocks/>
          </p:cNvSpPr>
          <p:nvPr/>
        </p:nvSpPr>
        <p:spPr>
          <a:xfrm>
            <a:off x="838199" y="3714103"/>
            <a:ext cx="4089400" cy="37388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380"/>
              </a:lnSpc>
              <a:buNone/>
            </a:pPr>
            <a:r>
              <a:rPr lang="en-US" sz="1500" dirty="0">
                <a:latin typeface="Libre Franklin Medium" pitchFamily="2" charset="77"/>
                <a:cs typeface="Avenir Next LT Pro" panose="020F0502020204030204" pitchFamily="34" charset="0"/>
              </a:rPr>
              <a:t>Specialties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D04CA2A3-EE24-BE48-B462-0323110B2525}"/>
              </a:ext>
            </a:extLst>
          </p:cNvPr>
          <p:cNvSpPr txBox="1">
            <a:spLocks/>
          </p:cNvSpPr>
          <p:nvPr/>
        </p:nvSpPr>
        <p:spPr>
          <a:xfrm>
            <a:off x="838199" y="4148255"/>
            <a:ext cx="4369449" cy="47012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80"/>
              </a:lnSpc>
              <a:spcBef>
                <a:spcPts val="0"/>
              </a:spcBef>
              <a:buNone/>
            </a:pPr>
            <a:r>
              <a:rPr lang="en-US" sz="1400" dirty="0">
                <a:latin typeface="Libre Franklin Light" pitchFamily="2" charset="77"/>
                <a:cs typeface="Avenir Next LT Pro" panose="020F0502020204030204" pitchFamily="34" charset="0"/>
              </a:rPr>
              <a:t>Explain More about where you specialize and how you’re a perfect fit for their needs. </a:t>
            </a:r>
          </a:p>
        </p:txBody>
      </p:sp>
      <p:pic>
        <p:nvPicPr>
          <p:cNvPr id="19" name="Picture 18" descr="Icon&#10;&#10;Description automatically generated with low confidence">
            <a:extLst>
              <a:ext uri="{FF2B5EF4-FFF2-40B4-BE49-F238E27FC236}">
                <a16:creationId xmlns:a16="http://schemas.microsoft.com/office/drawing/2014/main" id="{9BB60370-C1EF-D19C-5B69-6E9A2FC63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39" y="5524015"/>
            <a:ext cx="1226520" cy="122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86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B88FE20-0C4C-CA0B-B13E-744273408B25}"/>
              </a:ext>
            </a:extLst>
          </p:cNvPr>
          <p:cNvSpPr/>
          <p:nvPr/>
        </p:nvSpPr>
        <p:spPr>
          <a:xfrm>
            <a:off x="0" y="0"/>
            <a:ext cx="2013995" cy="6858000"/>
          </a:xfrm>
          <a:prstGeom prst="rect">
            <a:avLst/>
          </a:prstGeom>
          <a:solidFill>
            <a:srgbClr val="DFD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6B88E6F-54F9-0086-1F33-2E44C1D3BA98}"/>
              </a:ext>
            </a:extLst>
          </p:cNvPr>
          <p:cNvSpPr txBox="1">
            <a:spLocks/>
          </p:cNvSpPr>
          <p:nvPr/>
        </p:nvSpPr>
        <p:spPr>
          <a:xfrm>
            <a:off x="6580586" y="834047"/>
            <a:ext cx="6199083" cy="1222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D254D"/>
                </a:solidFill>
                <a:latin typeface="Lora Medium" pitchFamily="2" charset="77"/>
              </a:rPr>
              <a:t>The Sale Process</a:t>
            </a:r>
          </a:p>
        </p:txBody>
      </p:sp>
      <p:pic>
        <p:nvPicPr>
          <p:cNvPr id="7" name="Picture 6" descr="A picture containing indoor, wall, window, ceiling&#10;&#10;Description automatically generated">
            <a:extLst>
              <a:ext uri="{FF2B5EF4-FFF2-40B4-BE49-F238E27FC236}">
                <a16:creationId xmlns:a16="http://schemas.microsoft.com/office/drawing/2014/main" id="{47FC1670-8953-A331-F08D-02C11B5983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83"/>
          <a:stretch/>
        </p:blipFill>
        <p:spPr>
          <a:xfrm>
            <a:off x="0" y="848712"/>
            <a:ext cx="6096000" cy="483973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3882A68-E709-2AA7-9191-A8D33B7097B9}"/>
              </a:ext>
            </a:extLst>
          </p:cNvPr>
          <p:cNvGrpSpPr/>
          <p:nvPr/>
        </p:nvGrpSpPr>
        <p:grpSpPr>
          <a:xfrm>
            <a:off x="6407636" y="2056754"/>
            <a:ext cx="5225371" cy="510025"/>
            <a:chOff x="6407636" y="2377374"/>
            <a:chExt cx="5225371" cy="510025"/>
          </a:xfrm>
        </p:grpSpPr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55C4F02C-1EAD-5CFC-87C8-EE0BC13213AD}"/>
                </a:ext>
              </a:extLst>
            </p:cNvPr>
            <p:cNvSpPr txBox="1">
              <a:spLocks/>
            </p:cNvSpPr>
            <p:nvPr/>
          </p:nvSpPr>
          <p:spPr>
            <a:xfrm>
              <a:off x="7263558" y="2384138"/>
              <a:ext cx="4369449" cy="47012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880"/>
                </a:lnSpc>
                <a:spcBef>
                  <a:spcPts val="0"/>
                </a:spcBef>
                <a:buNone/>
              </a:pPr>
              <a:r>
                <a:rPr lang="en-US" sz="1400" dirty="0">
                  <a:latin typeface="Libre Franklin Light" pitchFamily="2" charset="77"/>
                  <a:cs typeface="Avenir Next LT Pro" panose="020F0502020204030204" pitchFamily="34" charset="0"/>
                </a:rPr>
                <a:t>Explain the steps of your home sale process so that your clients can understand 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EC063D2-347B-9311-FF44-1A1505125938}"/>
                </a:ext>
              </a:extLst>
            </p:cNvPr>
            <p:cNvSpPr/>
            <p:nvPr/>
          </p:nvSpPr>
          <p:spPr>
            <a:xfrm>
              <a:off x="6580586" y="2377374"/>
              <a:ext cx="510025" cy="510025"/>
            </a:xfrm>
            <a:prstGeom prst="ellipse">
              <a:avLst/>
            </a:prstGeom>
            <a:solidFill>
              <a:srgbClr val="CD8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0">
              <a:extLst>
                <a:ext uri="{FF2B5EF4-FFF2-40B4-BE49-F238E27FC236}">
                  <a16:creationId xmlns:a16="http://schemas.microsoft.com/office/drawing/2014/main" id="{F4F885F1-643D-E27B-27A0-B34D43A15854}"/>
                </a:ext>
              </a:extLst>
            </p:cNvPr>
            <p:cNvSpPr txBox="1">
              <a:spLocks/>
            </p:cNvSpPr>
            <p:nvPr/>
          </p:nvSpPr>
          <p:spPr>
            <a:xfrm>
              <a:off x="6407636" y="2422777"/>
              <a:ext cx="855923" cy="41921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3380"/>
                </a:lnSpc>
                <a:buNone/>
              </a:pPr>
              <a:r>
                <a:rPr lang="en-US" dirty="0">
                  <a:solidFill>
                    <a:schemeClr val="bg1"/>
                  </a:solidFill>
                  <a:latin typeface="Lora Medium" pitchFamily="2" charset="77"/>
                  <a:cs typeface="Avenir Next LT Pro" panose="020F0502020204030204" pitchFamily="34" charset="0"/>
                </a:rPr>
                <a:t>1</a:t>
              </a:r>
            </a:p>
          </p:txBody>
        </p:sp>
      </p:grp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FF6B17FB-8D70-AA78-9500-895E557BF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D5DF0-C6AF-E343-A2F9-BFD059892783}" type="slidenum">
              <a:rPr lang="en-US" smtClean="0"/>
              <a:t>3</a:t>
            </a:fld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73EAA48-C3E1-A137-32E7-BECB30A79851}"/>
              </a:ext>
            </a:extLst>
          </p:cNvPr>
          <p:cNvGrpSpPr/>
          <p:nvPr/>
        </p:nvGrpSpPr>
        <p:grpSpPr>
          <a:xfrm>
            <a:off x="6407636" y="2766482"/>
            <a:ext cx="5225371" cy="510025"/>
            <a:chOff x="6407636" y="3047599"/>
            <a:chExt cx="5225371" cy="510025"/>
          </a:xfrm>
        </p:grpSpPr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080D463A-25F8-B009-F39E-EAC26C1101E6}"/>
                </a:ext>
              </a:extLst>
            </p:cNvPr>
            <p:cNvSpPr txBox="1">
              <a:spLocks/>
            </p:cNvSpPr>
            <p:nvPr/>
          </p:nvSpPr>
          <p:spPr>
            <a:xfrm>
              <a:off x="7263558" y="3054363"/>
              <a:ext cx="4369449" cy="47012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880"/>
                </a:lnSpc>
                <a:spcBef>
                  <a:spcPts val="0"/>
                </a:spcBef>
                <a:buNone/>
              </a:pPr>
              <a:r>
                <a:rPr lang="en-US" sz="1400" dirty="0">
                  <a:latin typeface="Libre Franklin Light" pitchFamily="2" charset="77"/>
                  <a:cs typeface="Avenir Next LT Pro" panose="020F0502020204030204" pitchFamily="34" charset="0"/>
                </a:rPr>
                <a:t>Explain the steps of your home sale process so that your clients can understand 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42C8C0C-552D-E57C-6AEE-D47957EA4A16}"/>
                </a:ext>
              </a:extLst>
            </p:cNvPr>
            <p:cNvSpPr/>
            <p:nvPr/>
          </p:nvSpPr>
          <p:spPr>
            <a:xfrm>
              <a:off x="6580586" y="3047599"/>
              <a:ext cx="510025" cy="510025"/>
            </a:xfrm>
            <a:prstGeom prst="ellipse">
              <a:avLst/>
            </a:prstGeom>
            <a:solidFill>
              <a:srgbClr val="CD8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001568FF-6621-4120-6959-C1496C708D73}"/>
                </a:ext>
              </a:extLst>
            </p:cNvPr>
            <p:cNvSpPr txBox="1">
              <a:spLocks/>
            </p:cNvSpPr>
            <p:nvPr/>
          </p:nvSpPr>
          <p:spPr>
            <a:xfrm>
              <a:off x="6407636" y="3093002"/>
              <a:ext cx="855923" cy="41921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3380"/>
                </a:lnSpc>
                <a:buNone/>
              </a:pPr>
              <a:r>
                <a:rPr lang="en-US" dirty="0">
                  <a:solidFill>
                    <a:schemeClr val="bg1"/>
                  </a:solidFill>
                  <a:latin typeface="Lora Medium" pitchFamily="2" charset="77"/>
                  <a:cs typeface="Avenir Next LT Pro" panose="020F0502020204030204" pitchFamily="34" charset="0"/>
                </a:rPr>
                <a:t>2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24E3F10-3026-582E-8947-F28599CB8757}"/>
              </a:ext>
            </a:extLst>
          </p:cNvPr>
          <p:cNvGrpSpPr/>
          <p:nvPr/>
        </p:nvGrpSpPr>
        <p:grpSpPr>
          <a:xfrm>
            <a:off x="6407636" y="3476210"/>
            <a:ext cx="5225371" cy="510025"/>
            <a:chOff x="6407636" y="3736184"/>
            <a:chExt cx="5225371" cy="510025"/>
          </a:xfrm>
        </p:grpSpPr>
        <p:sp>
          <p:nvSpPr>
            <p:cNvPr id="20" name="TextBox 10">
              <a:extLst>
                <a:ext uri="{FF2B5EF4-FFF2-40B4-BE49-F238E27FC236}">
                  <a16:creationId xmlns:a16="http://schemas.microsoft.com/office/drawing/2014/main" id="{26EB2463-FEE1-6A3C-EDAC-DCF1769BC617}"/>
                </a:ext>
              </a:extLst>
            </p:cNvPr>
            <p:cNvSpPr txBox="1">
              <a:spLocks/>
            </p:cNvSpPr>
            <p:nvPr/>
          </p:nvSpPr>
          <p:spPr>
            <a:xfrm>
              <a:off x="7263558" y="3742948"/>
              <a:ext cx="4369449" cy="47012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880"/>
                </a:lnSpc>
                <a:spcBef>
                  <a:spcPts val="0"/>
                </a:spcBef>
                <a:buNone/>
              </a:pPr>
              <a:r>
                <a:rPr lang="en-US" sz="1400" dirty="0">
                  <a:latin typeface="Libre Franklin Light" pitchFamily="2" charset="77"/>
                  <a:cs typeface="Avenir Next LT Pro" panose="020F0502020204030204" pitchFamily="34" charset="0"/>
                </a:rPr>
                <a:t>Explain the steps of your home sale process so that your clients can understand 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06D473E-B637-B4EA-26FB-BF3353E9AF2E}"/>
                </a:ext>
              </a:extLst>
            </p:cNvPr>
            <p:cNvSpPr/>
            <p:nvPr/>
          </p:nvSpPr>
          <p:spPr>
            <a:xfrm>
              <a:off x="6580586" y="3736184"/>
              <a:ext cx="510025" cy="510025"/>
            </a:xfrm>
            <a:prstGeom prst="ellipse">
              <a:avLst/>
            </a:prstGeom>
            <a:solidFill>
              <a:srgbClr val="CD8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1D1C5CCD-0DD9-15A1-A0C0-9960FE3690E2}"/>
                </a:ext>
              </a:extLst>
            </p:cNvPr>
            <p:cNvSpPr txBox="1">
              <a:spLocks/>
            </p:cNvSpPr>
            <p:nvPr/>
          </p:nvSpPr>
          <p:spPr>
            <a:xfrm>
              <a:off x="6407636" y="3781587"/>
              <a:ext cx="855923" cy="41921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3380"/>
                </a:lnSpc>
                <a:buNone/>
              </a:pPr>
              <a:r>
                <a:rPr lang="en-US" dirty="0">
                  <a:solidFill>
                    <a:schemeClr val="bg1"/>
                  </a:solidFill>
                  <a:latin typeface="Lora Medium" pitchFamily="2" charset="77"/>
                  <a:cs typeface="Avenir Next LT Pro" panose="020F0502020204030204" pitchFamily="34" charset="0"/>
                </a:rPr>
                <a:t>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A6B8222-7EF6-EC39-59F0-E706AB78BB49}"/>
              </a:ext>
            </a:extLst>
          </p:cNvPr>
          <p:cNvGrpSpPr/>
          <p:nvPr/>
        </p:nvGrpSpPr>
        <p:grpSpPr>
          <a:xfrm>
            <a:off x="6407636" y="4185938"/>
            <a:ext cx="5225371" cy="510025"/>
            <a:chOff x="6407636" y="4430830"/>
            <a:chExt cx="5225371" cy="510025"/>
          </a:xfrm>
        </p:grpSpPr>
        <p:sp>
          <p:nvSpPr>
            <p:cNvPr id="27" name="TextBox 10">
              <a:extLst>
                <a:ext uri="{FF2B5EF4-FFF2-40B4-BE49-F238E27FC236}">
                  <a16:creationId xmlns:a16="http://schemas.microsoft.com/office/drawing/2014/main" id="{4F023941-5F7C-3083-FBC1-842B6750461B}"/>
                </a:ext>
              </a:extLst>
            </p:cNvPr>
            <p:cNvSpPr txBox="1">
              <a:spLocks/>
            </p:cNvSpPr>
            <p:nvPr/>
          </p:nvSpPr>
          <p:spPr>
            <a:xfrm>
              <a:off x="7263558" y="4437594"/>
              <a:ext cx="4369449" cy="47012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880"/>
                </a:lnSpc>
                <a:spcBef>
                  <a:spcPts val="0"/>
                </a:spcBef>
                <a:buNone/>
              </a:pPr>
              <a:r>
                <a:rPr lang="en-US" sz="1400" dirty="0">
                  <a:latin typeface="Libre Franklin Light" pitchFamily="2" charset="77"/>
                  <a:cs typeface="Avenir Next LT Pro" panose="020F0502020204030204" pitchFamily="34" charset="0"/>
                </a:rPr>
                <a:t>Explain the steps of your home sale process so that your clients can understand 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FEE8C21-3F21-FEC7-9D45-046D4FF5AA2E}"/>
                </a:ext>
              </a:extLst>
            </p:cNvPr>
            <p:cNvSpPr/>
            <p:nvPr/>
          </p:nvSpPr>
          <p:spPr>
            <a:xfrm>
              <a:off x="6580586" y="4430830"/>
              <a:ext cx="510025" cy="510025"/>
            </a:xfrm>
            <a:prstGeom prst="ellipse">
              <a:avLst/>
            </a:prstGeom>
            <a:solidFill>
              <a:srgbClr val="CD8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10">
              <a:extLst>
                <a:ext uri="{FF2B5EF4-FFF2-40B4-BE49-F238E27FC236}">
                  <a16:creationId xmlns:a16="http://schemas.microsoft.com/office/drawing/2014/main" id="{4F0F7A1C-D2E1-6A25-0D77-5B79E2B1ECC9}"/>
                </a:ext>
              </a:extLst>
            </p:cNvPr>
            <p:cNvSpPr txBox="1">
              <a:spLocks/>
            </p:cNvSpPr>
            <p:nvPr/>
          </p:nvSpPr>
          <p:spPr>
            <a:xfrm>
              <a:off x="6407636" y="4476233"/>
              <a:ext cx="855923" cy="41921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3380"/>
                </a:lnSpc>
                <a:buNone/>
              </a:pPr>
              <a:r>
                <a:rPr lang="en-US" dirty="0">
                  <a:solidFill>
                    <a:schemeClr val="bg1"/>
                  </a:solidFill>
                  <a:latin typeface="Lora Medium" pitchFamily="2" charset="77"/>
                  <a:cs typeface="Avenir Next LT Pro" panose="020F0502020204030204" pitchFamily="34" charset="0"/>
                </a:rPr>
                <a:t>4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D0DF0CB-7158-5CF3-B835-B5F6B0077CAF}"/>
              </a:ext>
            </a:extLst>
          </p:cNvPr>
          <p:cNvGrpSpPr/>
          <p:nvPr/>
        </p:nvGrpSpPr>
        <p:grpSpPr>
          <a:xfrm>
            <a:off x="6407636" y="4895664"/>
            <a:ext cx="5225371" cy="510025"/>
            <a:chOff x="6407636" y="5118710"/>
            <a:chExt cx="5225371" cy="510025"/>
          </a:xfrm>
        </p:grpSpPr>
        <p:sp>
          <p:nvSpPr>
            <p:cNvPr id="31" name="TextBox 10">
              <a:extLst>
                <a:ext uri="{FF2B5EF4-FFF2-40B4-BE49-F238E27FC236}">
                  <a16:creationId xmlns:a16="http://schemas.microsoft.com/office/drawing/2014/main" id="{D9C66B3B-4378-B237-67DC-FEC139AC4700}"/>
                </a:ext>
              </a:extLst>
            </p:cNvPr>
            <p:cNvSpPr txBox="1">
              <a:spLocks/>
            </p:cNvSpPr>
            <p:nvPr/>
          </p:nvSpPr>
          <p:spPr>
            <a:xfrm>
              <a:off x="7263558" y="5125474"/>
              <a:ext cx="4369449" cy="47012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880"/>
                </a:lnSpc>
                <a:spcBef>
                  <a:spcPts val="0"/>
                </a:spcBef>
                <a:buNone/>
              </a:pPr>
              <a:r>
                <a:rPr lang="en-US" sz="1400" dirty="0">
                  <a:latin typeface="Libre Franklin Light" pitchFamily="2" charset="77"/>
                  <a:cs typeface="Avenir Next LT Pro" panose="020F0502020204030204" pitchFamily="34" charset="0"/>
                </a:rPr>
                <a:t>Explain the steps of your home sale process so that your clients can understand 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7B8F71C-FED1-C586-FC97-39A6A4190677}"/>
                </a:ext>
              </a:extLst>
            </p:cNvPr>
            <p:cNvSpPr/>
            <p:nvPr/>
          </p:nvSpPr>
          <p:spPr>
            <a:xfrm>
              <a:off x="6580586" y="5118710"/>
              <a:ext cx="510025" cy="510025"/>
            </a:xfrm>
            <a:prstGeom prst="ellipse">
              <a:avLst/>
            </a:prstGeom>
            <a:solidFill>
              <a:srgbClr val="CD8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D2AEEE03-B27A-D436-AAA4-5BA362B5E567}"/>
                </a:ext>
              </a:extLst>
            </p:cNvPr>
            <p:cNvSpPr txBox="1">
              <a:spLocks/>
            </p:cNvSpPr>
            <p:nvPr/>
          </p:nvSpPr>
          <p:spPr>
            <a:xfrm>
              <a:off x="6407636" y="5164113"/>
              <a:ext cx="855923" cy="41921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3380"/>
                </a:lnSpc>
                <a:buNone/>
              </a:pPr>
              <a:r>
                <a:rPr lang="en-US" dirty="0">
                  <a:solidFill>
                    <a:schemeClr val="bg1"/>
                  </a:solidFill>
                  <a:latin typeface="Lora Medium" pitchFamily="2" charset="77"/>
                  <a:cs typeface="Avenir Next LT Pro" panose="020F0502020204030204" pitchFamily="34" charset="0"/>
                </a:rPr>
                <a:t>5</a:t>
              </a:r>
            </a:p>
          </p:txBody>
        </p:sp>
      </p:grpSp>
      <p:pic>
        <p:nvPicPr>
          <p:cNvPr id="39" name="Picture 38" descr="Icon&#10;&#10;Description automatically generated with low confidence">
            <a:extLst>
              <a:ext uri="{FF2B5EF4-FFF2-40B4-BE49-F238E27FC236}">
                <a16:creationId xmlns:a16="http://schemas.microsoft.com/office/drawing/2014/main" id="{58B25F57-8326-9E94-2C8F-DBE5CA271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787" y="5724209"/>
            <a:ext cx="1069446" cy="106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85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9A0CF9-42B1-5282-0A18-C31F5C9585DA}"/>
              </a:ext>
            </a:extLst>
          </p:cNvPr>
          <p:cNvSpPr/>
          <p:nvPr/>
        </p:nvSpPr>
        <p:spPr>
          <a:xfrm>
            <a:off x="0" y="2757487"/>
            <a:ext cx="6615113" cy="2014538"/>
          </a:xfrm>
          <a:prstGeom prst="rect">
            <a:avLst/>
          </a:prstGeom>
          <a:solidFill>
            <a:srgbClr val="DFD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24585-3D8A-8FB5-21C8-E45CBC86D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D5DF0-C6AF-E343-A2F9-BFD05989278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E5303C-F6B3-9195-DC9F-D3A60E9CD5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93" t="1181" r="36151" b="-1181"/>
          <a:stretch/>
        </p:blipFill>
        <p:spPr>
          <a:xfrm>
            <a:off x="614364" y="394769"/>
            <a:ext cx="2586038" cy="48397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2F719A-D7F3-F761-EB7B-753D8B21B3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417" r="32417"/>
          <a:stretch/>
        </p:blipFill>
        <p:spPr>
          <a:xfrm>
            <a:off x="3581401" y="2018264"/>
            <a:ext cx="2586038" cy="483973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06428E0-552B-C3D0-865D-FB36DCA5E36B}"/>
              </a:ext>
            </a:extLst>
          </p:cNvPr>
          <p:cNvSpPr txBox="1">
            <a:spLocks/>
          </p:cNvSpPr>
          <p:nvPr/>
        </p:nvSpPr>
        <p:spPr>
          <a:xfrm>
            <a:off x="7409261" y="880167"/>
            <a:ext cx="6199083" cy="1477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000" dirty="0">
                <a:solidFill>
                  <a:srgbClr val="0D254D"/>
                </a:solidFill>
                <a:latin typeface="Lora Medium" pitchFamily="2" charset="77"/>
              </a:rPr>
              <a:t>Recent Listing</a:t>
            </a:r>
          </a:p>
        </p:txBody>
      </p:sp>
      <p:sp>
        <p:nvSpPr>
          <p:cNvPr id="12" name="AutoShape 8">
            <a:extLst>
              <a:ext uri="{FF2B5EF4-FFF2-40B4-BE49-F238E27FC236}">
                <a16:creationId xmlns:a16="http://schemas.microsoft.com/office/drawing/2014/main" id="{1BEE0F8A-6855-2F3E-597E-FAB5EE97B61F}"/>
              </a:ext>
            </a:extLst>
          </p:cNvPr>
          <p:cNvSpPr/>
          <p:nvPr/>
        </p:nvSpPr>
        <p:spPr>
          <a:xfrm flipV="1">
            <a:off x="7409261" y="2603783"/>
            <a:ext cx="2955608" cy="1821"/>
          </a:xfrm>
          <a:prstGeom prst="line">
            <a:avLst/>
          </a:prstGeom>
          <a:ln w="38100" cap="rnd">
            <a:solidFill>
              <a:srgbClr val="CD86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B58CBB7E-A211-2033-CE28-BF7F3C9058E8}"/>
              </a:ext>
            </a:extLst>
          </p:cNvPr>
          <p:cNvSpPr txBox="1">
            <a:spLocks/>
          </p:cNvSpPr>
          <p:nvPr/>
        </p:nvSpPr>
        <p:spPr>
          <a:xfrm>
            <a:off x="7409261" y="3246491"/>
            <a:ext cx="4168375" cy="89255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200" u="none" strike="noStrike" dirty="0">
                <a:solidFill>
                  <a:srgbClr val="000000"/>
                </a:solidFill>
                <a:effectLst/>
                <a:latin typeface="Libre Franklin Light" pitchFamily="2" charset="77"/>
              </a:rPr>
              <a:t>Explain one of your recent listings, what went well, and what you did to make it a success. </a:t>
            </a:r>
          </a:p>
          <a:p>
            <a:pPr marL="0" indent="0" algn="l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200" dirty="0">
                <a:solidFill>
                  <a:srgbClr val="000000"/>
                </a:solidFill>
                <a:latin typeface="Libre Franklin Light" pitchFamily="2" charset="77"/>
              </a:rPr>
              <a:t>This 4BD, 3BA home sold for $57,000 over asking in just 3 short days….</a:t>
            </a:r>
            <a:endParaRPr lang="en-US" sz="1200" u="none" strike="noStrike" dirty="0">
              <a:solidFill>
                <a:srgbClr val="000000"/>
              </a:solidFill>
              <a:effectLst/>
              <a:latin typeface="Libre Franklin Light" pitchFamily="2" charset="77"/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F7309A35-6DF9-4E0C-090F-B18DD6E400E1}"/>
              </a:ext>
            </a:extLst>
          </p:cNvPr>
          <p:cNvSpPr txBox="1">
            <a:spLocks/>
          </p:cNvSpPr>
          <p:nvPr/>
        </p:nvSpPr>
        <p:spPr>
          <a:xfrm>
            <a:off x="7409261" y="4581820"/>
            <a:ext cx="4168375" cy="1846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200" u="none" strike="noStrike" dirty="0">
                <a:solidFill>
                  <a:srgbClr val="000000"/>
                </a:solidFill>
                <a:effectLst/>
                <a:latin typeface="Libre Franklin Light" pitchFamily="2" charset="77"/>
              </a:rPr>
              <a:t>LINK: See more of my listings on my website</a:t>
            </a:r>
          </a:p>
        </p:txBody>
      </p:sp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:a16="http://schemas.microsoft.com/office/drawing/2014/main" id="{5A5887AF-0B51-1EBD-5F8D-A7EF28C36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14" y="5652029"/>
            <a:ext cx="1069446" cy="106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77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0F489-D987-E125-3441-C923AEDE6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D5DF0-C6AF-E343-A2F9-BFD059892783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567579-3D6A-19D5-B562-0F66A54D5B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43467" r="-481" b="14792"/>
          <a:stretch/>
        </p:blipFill>
        <p:spPr>
          <a:xfrm>
            <a:off x="0" y="0"/>
            <a:ext cx="12250585" cy="338643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4405E60-3D7C-1D43-B1F2-5B44C1231ACD}"/>
              </a:ext>
            </a:extLst>
          </p:cNvPr>
          <p:cNvSpPr txBox="1">
            <a:spLocks/>
          </p:cNvSpPr>
          <p:nvPr/>
        </p:nvSpPr>
        <p:spPr>
          <a:xfrm>
            <a:off x="1123818" y="4076041"/>
            <a:ext cx="6199083" cy="720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D254D"/>
                </a:solidFill>
                <a:latin typeface="Lora Medium" pitchFamily="2" charset="77"/>
              </a:rPr>
              <a:t>About </a:t>
            </a:r>
            <a:r>
              <a:rPr lang="en-US" sz="4000" dirty="0" err="1">
                <a:solidFill>
                  <a:srgbClr val="0D254D"/>
                </a:solidFill>
                <a:latin typeface="Lora Medium" pitchFamily="2" charset="77"/>
              </a:rPr>
              <a:t>Curbio</a:t>
            </a:r>
            <a:endParaRPr lang="en-US" sz="4000" dirty="0">
              <a:solidFill>
                <a:srgbClr val="0D254D"/>
              </a:solidFill>
              <a:latin typeface="Lora Medium" pitchFamily="2" charset="77"/>
            </a:endParaRPr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E6101D73-50E2-B0DE-EC6C-48912BFE724C}"/>
              </a:ext>
            </a:extLst>
          </p:cNvPr>
          <p:cNvSpPr/>
          <p:nvPr/>
        </p:nvSpPr>
        <p:spPr>
          <a:xfrm flipV="1">
            <a:off x="1123818" y="5248012"/>
            <a:ext cx="2955608" cy="1821"/>
          </a:xfrm>
          <a:prstGeom prst="line">
            <a:avLst/>
          </a:prstGeom>
          <a:ln w="38100" cap="rnd">
            <a:solidFill>
              <a:srgbClr val="CD862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1BC1638-BD54-FFAD-7DFC-94B3CA8C8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18" y="6035573"/>
            <a:ext cx="1243322" cy="320777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C57471D5-C9E9-AF92-CD78-A1168A2CC93E}"/>
              </a:ext>
            </a:extLst>
          </p:cNvPr>
          <p:cNvSpPr txBox="1">
            <a:spLocks/>
          </p:cNvSpPr>
          <p:nvPr/>
        </p:nvSpPr>
        <p:spPr>
          <a:xfrm>
            <a:off x="6154585" y="4317645"/>
            <a:ext cx="5057530" cy="129163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1200" u="none" strike="noStrike" dirty="0" err="1">
                <a:solidFill>
                  <a:srgbClr val="171616"/>
                </a:solidFill>
                <a:effectLst/>
                <a:latin typeface="Libre Franklin Light" pitchFamily="2" charset="77"/>
              </a:rPr>
              <a:t>Curbio</a:t>
            </a:r>
            <a:r>
              <a:rPr lang="en-US" sz="1200" u="none" strike="noStrike" dirty="0">
                <a:solidFill>
                  <a:srgbClr val="171616"/>
                </a:solidFill>
                <a:effectLst/>
                <a:latin typeface="Libre Franklin Light" pitchFamily="2" charset="77"/>
              </a:rPr>
              <a:t> is the pre-sale home improvement company that helps you make significantly more money on the sale of your home, without the hassle or upfront costs of working with a traditional home improvement company. </a:t>
            </a:r>
          </a:p>
          <a:p>
            <a:pPr marL="0" indent="0" algn="l">
              <a:buNone/>
            </a:pPr>
            <a:r>
              <a:rPr lang="en-US" sz="1200" dirty="0">
                <a:solidFill>
                  <a:srgbClr val="171616"/>
                </a:solidFill>
                <a:latin typeface="Libre Franklin Light" pitchFamily="2" charset="77"/>
              </a:rPr>
              <a:t>With help from </a:t>
            </a:r>
            <a:r>
              <a:rPr lang="en-US" sz="1200" dirty="0" err="1">
                <a:solidFill>
                  <a:srgbClr val="171616"/>
                </a:solidFill>
                <a:latin typeface="Libre Franklin Light" pitchFamily="2" charset="77"/>
              </a:rPr>
              <a:t>Curbio</a:t>
            </a:r>
            <a:r>
              <a:rPr lang="en-US" sz="1200" dirty="0">
                <a:solidFill>
                  <a:srgbClr val="171616"/>
                </a:solidFill>
                <a:latin typeface="Libre Franklin Light" pitchFamily="2" charset="77"/>
              </a:rPr>
              <a:t>, we’ll transform your property into a move-in-ready listing buyers are looking for so that we can sell for top dollar – and you don’t pay for the work until the home sells!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14EC70-00E6-6083-E3D8-01B44F80804A}"/>
              </a:ext>
            </a:extLst>
          </p:cNvPr>
          <p:cNvSpPr/>
          <p:nvPr/>
        </p:nvSpPr>
        <p:spPr>
          <a:xfrm>
            <a:off x="10872787" y="-1"/>
            <a:ext cx="1319213" cy="714375"/>
          </a:xfrm>
          <a:prstGeom prst="rect">
            <a:avLst/>
          </a:prstGeom>
          <a:solidFill>
            <a:srgbClr val="DFD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4A2FC190-7564-DACE-4626-C381A76DFE3F}"/>
              </a:ext>
            </a:extLst>
          </p:cNvPr>
          <p:cNvSpPr txBox="1">
            <a:spLocks/>
          </p:cNvSpPr>
          <p:nvPr/>
        </p:nvSpPr>
        <p:spPr>
          <a:xfrm>
            <a:off x="1123818" y="4628115"/>
            <a:ext cx="4089400" cy="37388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380"/>
              </a:lnSpc>
              <a:buNone/>
            </a:pPr>
            <a:r>
              <a:rPr lang="en-US" sz="1500" dirty="0">
                <a:latin typeface="Libre Franklin Light" pitchFamily="2" charset="77"/>
                <a:cs typeface="Avenir Next LT Pro" panose="020F0502020204030204" pitchFamily="34" charset="0"/>
              </a:rPr>
              <a:t>The pre-listing home improvement experts</a:t>
            </a:r>
          </a:p>
        </p:txBody>
      </p:sp>
    </p:spTree>
    <p:extLst>
      <p:ext uri="{BB962C8B-B14F-4D97-AF65-F5344CB8AC3E}">
        <p14:creationId xmlns:p14="http://schemas.microsoft.com/office/powerpoint/2010/main" val="3575365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61CC8A7-AAC6-E37C-1BA2-4BD602F1B223}"/>
              </a:ext>
            </a:extLst>
          </p:cNvPr>
          <p:cNvSpPr/>
          <p:nvPr/>
        </p:nvSpPr>
        <p:spPr>
          <a:xfrm>
            <a:off x="0" y="4007224"/>
            <a:ext cx="12192000" cy="2850776"/>
          </a:xfrm>
          <a:prstGeom prst="rect">
            <a:avLst/>
          </a:prstGeom>
          <a:solidFill>
            <a:srgbClr val="DFD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4F76D6-C7B5-2B17-2732-F777E3AC981E}"/>
              </a:ext>
            </a:extLst>
          </p:cNvPr>
          <p:cNvSpPr/>
          <p:nvPr/>
        </p:nvSpPr>
        <p:spPr>
          <a:xfrm>
            <a:off x="2476838" y="4450452"/>
            <a:ext cx="3426657" cy="1821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BBB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FD6149-0D43-3307-0029-B4B186A53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D5DF0-C6AF-E343-A2F9-BFD059892783}" type="slidenum">
              <a:rPr lang="en-US" smtClean="0"/>
              <a:t>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7851FF3-012E-7CA0-A147-1D0631B84BDA}"/>
              </a:ext>
            </a:extLst>
          </p:cNvPr>
          <p:cNvSpPr txBox="1">
            <a:spLocks/>
          </p:cNvSpPr>
          <p:nvPr/>
        </p:nvSpPr>
        <p:spPr>
          <a:xfrm>
            <a:off x="822694" y="136525"/>
            <a:ext cx="10546612" cy="1477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4800" dirty="0">
                <a:solidFill>
                  <a:srgbClr val="0D254D"/>
                </a:solidFill>
                <a:latin typeface="Lora Medium" pitchFamily="2" charset="77"/>
              </a:rPr>
              <a:t>Testimonials</a:t>
            </a:r>
          </a:p>
        </p:txBody>
      </p:sp>
      <p:pic>
        <p:nvPicPr>
          <p:cNvPr id="12" name="Picture 11">
            <a:hlinkClick r:id="rId2"/>
            <a:extLst>
              <a:ext uri="{FF2B5EF4-FFF2-40B4-BE49-F238E27FC236}">
                <a16:creationId xmlns:a16="http://schemas.microsoft.com/office/drawing/2014/main" id="{72D4D0B6-067E-455D-1F8E-7991660E1F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57" r="3657"/>
          <a:stretch/>
        </p:blipFill>
        <p:spPr>
          <a:xfrm>
            <a:off x="822694" y="1773182"/>
            <a:ext cx="5080801" cy="30834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897104-0922-A908-A66F-67408AB30C62}"/>
              </a:ext>
            </a:extLst>
          </p:cNvPr>
          <p:cNvSpPr txBox="1"/>
          <p:nvPr/>
        </p:nvSpPr>
        <p:spPr>
          <a:xfrm>
            <a:off x="822694" y="4973677"/>
            <a:ext cx="16208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u="none" strike="noStrike" dirty="0">
                <a:solidFill>
                  <a:srgbClr val="0D254D"/>
                </a:solidFill>
                <a:effectLst/>
                <a:latin typeface="Lora Medium" pitchFamily="2" charset="77"/>
              </a:rPr>
              <a:t>Ellen </a:t>
            </a:r>
            <a:r>
              <a:rPr lang="en-US" sz="1600" u="none" strike="noStrike" dirty="0" err="1">
                <a:solidFill>
                  <a:srgbClr val="0D254D"/>
                </a:solidFill>
                <a:effectLst/>
                <a:latin typeface="Lora Medium" pitchFamily="2" charset="77"/>
              </a:rPr>
              <a:t>Suther</a:t>
            </a:r>
            <a:endParaRPr lang="en-US" sz="1600" u="none" strike="noStrike" dirty="0">
              <a:solidFill>
                <a:srgbClr val="0D254D"/>
              </a:solidFill>
              <a:effectLst/>
              <a:latin typeface="Lora Medium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C3E1F3-D7D1-48D8-AEEA-F3FD1CF62ECE}"/>
              </a:ext>
            </a:extLst>
          </p:cNvPr>
          <p:cNvSpPr txBox="1"/>
          <p:nvPr/>
        </p:nvSpPr>
        <p:spPr>
          <a:xfrm>
            <a:off x="822694" y="5241672"/>
            <a:ext cx="16208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u="none" strike="noStrike" dirty="0">
                <a:solidFill>
                  <a:srgbClr val="176C67"/>
                </a:solidFill>
                <a:effectLst/>
                <a:latin typeface="Libre Franklin Light" pitchFamily="2" charset="77"/>
              </a:rPr>
              <a:t>Real Estate Agent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5F70CD-E16F-B10A-8D9E-B3FBB93ECA56}"/>
              </a:ext>
            </a:extLst>
          </p:cNvPr>
          <p:cNvSpPr txBox="1"/>
          <p:nvPr/>
        </p:nvSpPr>
        <p:spPr>
          <a:xfrm>
            <a:off x="6272999" y="4973677"/>
            <a:ext cx="16208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u="none" strike="noStrike" dirty="0">
                <a:solidFill>
                  <a:srgbClr val="0D254D"/>
                </a:solidFill>
                <a:effectLst/>
                <a:latin typeface="Lora Medium" pitchFamily="2" charset="77"/>
              </a:rPr>
              <a:t>Tiffany White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741251-2D32-2162-95F9-B4EA722CD488}"/>
              </a:ext>
            </a:extLst>
          </p:cNvPr>
          <p:cNvSpPr txBox="1"/>
          <p:nvPr/>
        </p:nvSpPr>
        <p:spPr>
          <a:xfrm>
            <a:off x="6272999" y="5241672"/>
            <a:ext cx="16208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u="none" strike="noStrike" dirty="0">
                <a:solidFill>
                  <a:srgbClr val="176C67"/>
                </a:solidFill>
                <a:effectLst/>
                <a:latin typeface="Libre Franklin Light" pitchFamily="2" charset="77"/>
              </a:rPr>
              <a:t>Seller</a:t>
            </a: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42CD6142-B78F-E88E-9CD0-2633802EA8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94" y="6218135"/>
            <a:ext cx="1243322" cy="32077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09C42A6-C846-9714-27F3-E4514B7BC6F4}"/>
              </a:ext>
            </a:extLst>
          </p:cNvPr>
          <p:cNvSpPr/>
          <p:nvPr/>
        </p:nvSpPr>
        <p:spPr>
          <a:xfrm>
            <a:off x="7918237" y="4411509"/>
            <a:ext cx="3426657" cy="186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BBB</a:t>
            </a:r>
          </a:p>
        </p:txBody>
      </p:sp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6F2A912E-049A-1BA8-6B4A-546D7044D61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657" r="3657"/>
          <a:stretch/>
        </p:blipFill>
        <p:spPr>
          <a:xfrm>
            <a:off x="6272999" y="1779953"/>
            <a:ext cx="5080801" cy="30834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78C3DF-A564-79BA-7881-17D60C560B7D}"/>
              </a:ext>
            </a:extLst>
          </p:cNvPr>
          <p:cNvSpPr txBox="1"/>
          <p:nvPr/>
        </p:nvSpPr>
        <p:spPr>
          <a:xfrm>
            <a:off x="8162174" y="4947204"/>
            <a:ext cx="31059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u="none" strike="noStrike" dirty="0">
                <a:solidFill>
                  <a:srgbClr val="0D254D"/>
                </a:solidFill>
                <a:effectLst/>
                <a:latin typeface="Libre Franklin Light" pitchFamily="2" charset="77"/>
              </a:rPr>
              <a:t>“My Realtor® and I partnered with </a:t>
            </a:r>
            <a:r>
              <a:rPr lang="en-US" u="none" strike="noStrike" dirty="0" err="1">
                <a:solidFill>
                  <a:srgbClr val="0D254D"/>
                </a:solidFill>
                <a:effectLst/>
                <a:latin typeface="Libre Franklin Light" pitchFamily="2" charset="77"/>
              </a:rPr>
              <a:t>Curbio</a:t>
            </a:r>
            <a:r>
              <a:rPr lang="en-US" u="none" strike="noStrike" dirty="0">
                <a:solidFill>
                  <a:srgbClr val="0D254D"/>
                </a:solidFill>
                <a:effectLst/>
                <a:latin typeface="Libre Franklin Light" pitchFamily="2" charset="77"/>
              </a:rPr>
              <a:t> and the final product was excellent!”</a:t>
            </a:r>
            <a:endParaRPr lang="en-US" dirty="0">
              <a:solidFill>
                <a:srgbClr val="0D254D"/>
              </a:solidFill>
              <a:latin typeface="Libre Franklin Ligh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DE6509-5FDD-A3DD-1D1B-D431C46A67E3}"/>
              </a:ext>
            </a:extLst>
          </p:cNvPr>
          <p:cNvSpPr txBox="1"/>
          <p:nvPr/>
        </p:nvSpPr>
        <p:spPr>
          <a:xfrm>
            <a:off x="2592166" y="4975766"/>
            <a:ext cx="31781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u="none" strike="noStrike" dirty="0">
                <a:solidFill>
                  <a:srgbClr val="0D254D"/>
                </a:solidFill>
                <a:effectLst/>
                <a:latin typeface="Libre Franklin Light" pitchFamily="2" charset="77"/>
              </a:rPr>
              <a:t>“After the work </a:t>
            </a:r>
            <a:r>
              <a:rPr lang="en-US" u="none" strike="noStrike" dirty="0" err="1">
                <a:solidFill>
                  <a:srgbClr val="0D254D"/>
                </a:solidFill>
                <a:effectLst/>
                <a:latin typeface="Libre Franklin Light" pitchFamily="2" charset="77"/>
              </a:rPr>
              <a:t>Curbio</a:t>
            </a:r>
            <a:r>
              <a:rPr lang="en-US" u="none" strike="noStrike" dirty="0">
                <a:solidFill>
                  <a:srgbClr val="0D254D"/>
                </a:solidFill>
                <a:effectLst/>
                <a:latin typeface="Libre Franklin Light" pitchFamily="2" charset="77"/>
              </a:rPr>
              <a:t> did, we shed a tear. It was just so beautiful and he [seller] was so proud.”</a:t>
            </a:r>
            <a:endParaRPr lang="en-US" dirty="0">
              <a:solidFill>
                <a:srgbClr val="0D254D"/>
              </a:solidFill>
              <a:latin typeface="Libre Franklin Light" pitchFamily="2" charset="77"/>
            </a:endParaRPr>
          </a:p>
        </p:txBody>
      </p:sp>
      <p:sp>
        <p:nvSpPr>
          <p:cNvPr id="24" name="Rectangle 23">
            <a:hlinkClick r:id="rId5"/>
            <a:extLst>
              <a:ext uri="{FF2B5EF4-FFF2-40B4-BE49-F238E27FC236}">
                <a16:creationId xmlns:a16="http://schemas.microsoft.com/office/drawing/2014/main" id="{17F76A40-6B8B-BD0B-E321-3E15E17BCB96}"/>
              </a:ext>
            </a:extLst>
          </p:cNvPr>
          <p:cNvSpPr/>
          <p:nvPr/>
        </p:nvSpPr>
        <p:spPr>
          <a:xfrm>
            <a:off x="9928412" y="2019806"/>
            <a:ext cx="1627094" cy="1128452"/>
          </a:xfrm>
          <a:prstGeom prst="rect">
            <a:avLst/>
          </a:prstGeom>
          <a:solidFill>
            <a:srgbClr val="0D254D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phic 25" descr="Play with solid fill">
            <a:hlinkClick r:id="rId5"/>
            <a:extLst>
              <a:ext uri="{FF2B5EF4-FFF2-40B4-BE49-F238E27FC236}">
                <a16:creationId xmlns:a16="http://schemas.microsoft.com/office/drawing/2014/main" id="{CDBD2E49-9619-E8D4-9625-EE0610BE84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53750" y="2126832"/>
            <a:ext cx="914400" cy="914400"/>
          </a:xfrm>
          <a:prstGeom prst="rect">
            <a:avLst/>
          </a:prstGeom>
        </p:spPr>
      </p:pic>
      <p:sp>
        <p:nvSpPr>
          <p:cNvPr id="27" name="Rectangle 26">
            <a:hlinkClick r:id="rId2"/>
            <a:extLst>
              <a:ext uri="{FF2B5EF4-FFF2-40B4-BE49-F238E27FC236}">
                <a16:creationId xmlns:a16="http://schemas.microsoft.com/office/drawing/2014/main" id="{1AF4878A-389F-D2DE-4EA1-338BF00698C6}"/>
              </a:ext>
            </a:extLst>
          </p:cNvPr>
          <p:cNvSpPr/>
          <p:nvPr/>
        </p:nvSpPr>
        <p:spPr>
          <a:xfrm>
            <a:off x="665441" y="2124210"/>
            <a:ext cx="1627094" cy="1128452"/>
          </a:xfrm>
          <a:prstGeom prst="rect">
            <a:avLst/>
          </a:prstGeom>
          <a:solidFill>
            <a:srgbClr val="0D254D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Graphic 27" descr="Play with solid fill">
            <a:hlinkClick r:id="rId2"/>
            <a:extLst>
              <a:ext uri="{FF2B5EF4-FFF2-40B4-BE49-F238E27FC236}">
                <a16:creationId xmlns:a16="http://schemas.microsoft.com/office/drawing/2014/main" id="{D78739B1-0037-3706-A6BC-F34705349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0779" y="22312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38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B88FE20-0C4C-CA0B-B13E-744273408B25}"/>
              </a:ext>
            </a:extLst>
          </p:cNvPr>
          <p:cNvSpPr/>
          <p:nvPr/>
        </p:nvSpPr>
        <p:spPr>
          <a:xfrm>
            <a:off x="0" y="0"/>
            <a:ext cx="2013995" cy="6858000"/>
          </a:xfrm>
          <a:prstGeom prst="rect">
            <a:avLst/>
          </a:prstGeom>
          <a:solidFill>
            <a:srgbClr val="DFD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6B88E6F-54F9-0086-1F33-2E44C1D3BA98}"/>
              </a:ext>
            </a:extLst>
          </p:cNvPr>
          <p:cNvSpPr txBox="1">
            <a:spLocks/>
          </p:cNvSpPr>
          <p:nvPr/>
        </p:nvSpPr>
        <p:spPr>
          <a:xfrm>
            <a:off x="6580586" y="711494"/>
            <a:ext cx="6199083" cy="1222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D254D"/>
                </a:solidFill>
                <a:latin typeface="Lora Medium" pitchFamily="2" charset="77"/>
              </a:rPr>
              <a:t>Benefits of </a:t>
            </a:r>
          </a:p>
          <a:p>
            <a:r>
              <a:rPr lang="en-US" sz="4000" dirty="0">
                <a:solidFill>
                  <a:srgbClr val="0D254D"/>
                </a:solidFill>
                <a:latin typeface="Lora Medium" pitchFamily="2" charset="77"/>
              </a:rPr>
              <a:t>Pre-Listing Updates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FF6B17FB-8D70-AA78-9500-895E557BF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4169" y="6364164"/>
            <a:ext cx="2743200" cy="365125"/>
          </a:xfrm>
        </p:spPr>
        <p:txBody>
          <a:bodyPr/>
          <a:lstStyle/>
          <a:p>
            <a:fld id="{AD8D5DF0-C6AF-E343-A2F9-BFD059892783}" type="slidenum">
              <a:rPr lang="en-US" smtClean="0"/>
              <a:t>7</a:t>
            </a:fld>
            <a:endParaRPr lang="en-US"/>
          </a:p>
        </p:txBody>
      </p:sp>
      <p:pic>
        <p:nvPicPr>
          <p:cNvPr id="39" name="Picture 38" descr="Icon&#10;&#10;Description automatically generated with low confidence">
            <a:extLst>
              <a:ext uri="{FF2B5EF4-FFF2-40B4-BE49-F238E27FC236}">
                <a16:creationId xmlns:a16="http://schemas.microsoft.com/office/drawing/2014/main" id="{58B25F57-8326-9E94-2C8F-DBE5CA271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787" y="5724209"/>
            <a:ext cx="1069446" cy="1069446"/>
          </a:xfrm>
          <a:prstGeom prst="rect">
            <a:avLst/>
          </a:prstGeom>
        </p:spPr>
      </p:pic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6EA9A97F-6319-58A3-698E-3C0D5BA9B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389" y="6076369"/>
            <a:ext cx="1415217" cy="365126"/>
          </a:xfrm>
          <a:prstGeom prst="rect">
            <a:avLst/>
          </a:prstGeom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21450812-C369-272F-0C4C-4674BB679027}"/>
              </a:ext>
            </a:extLst>
          </p:cNvPr>
          <p:cNvSpPr txBox="1">
            <a:spLocks/>
          </p:cNvSpPr>
          <p:nvPr/>
        </p:nvSpPr>
        <p:spPr>
          <a:xfrm>
            <a:off x="7345959" y="2098477"/>
            <a:ext cx="4089400" cy="37388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380"/>
              </a:lnSpc>
              <a:buNone/>
            </a:pPr>
            <a:r>
              <a:rPr lang="en-US" sz="1500" dirty="0">
                <a:latin typeface="Libre Franklin Medium" pitchFamily="2" charset="77"/>
                <a:cs typeface="Avenir Next LT Pro" panose="020F0502020204030204" pitchFamily="34" charset="0"/>
              </a:rPr>
              <a:t>ATTRACT MORE BUYERS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286B06A2-6937-78ED-C856-5D7664F0B490}"/>
              </a:ext>
            </a:extLst>
          </p:cNvPr>
          <p:cNvSpPr txBox="1">
            <a:spLocks/>
          </p:cNvSpPr>
          <p:nvPr/>
        </p:nvSpPr>
        <p:spPr>
          <a:xfrm>
            <a:off x="7345958" y="3295695"/>
            <a:ext cx="4089400" cy="37388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380"/>
              </a:lnSpc>
              <a:buNone/>
            </a:pPr>
            <a:r>
              <a:rPr lang="en-US" sz="1500" dirty="0">
                <a:latin typeface="Libre Franklin Medium" pitchFamily="2" charset="77"/>
                <a:cs typeface="Avenir Next LT Pro" panose="020F0502020204030204" pitchFamily="34" charset="0"/>
              </a:rPr>
              <a:t>MAXIMIZE SALE PRICE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DD1E5E9A-CC6F-595C-33A9-17D023742282}"/>
              </a:ext>
            </a:extLst>
          </p:cNvPr>
          <p:cNvSpPr txBox="1">
            <a:spLocks/>
          </p:cNvSpPr>
          <p:nvPr/>
        </p:nvSpPr>
        <p:spPr>
          <a:xfrm>
            <a:off x="7361199" y="4549079"/>
            <a:ext cx="4089400" cy="37388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380"/>
              </a:lnSpc>
              <a:buNone/>
            </a:pPr>
            <a:r>
              <a:rPr lang="en-US" sz="1500" dirty="0">
                <a:latin typeface="Libre Franklin Medium" pitchFamily="2" charset="77"/>
                <a:cs typeface="Avenir Next LT Pro" panose="020F0502020204030204" pitchFamily="34" charset="0"/>
              </a:rPr>
              <a:t>SELL FASTER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C3D44C4-7264-7239-DD29-7E8E95DD157E}"/>
              </a:ext>
            </a:extLst>
          </p:cNvPr>
          <p:cNvSpPr txBox="1">
            <a:spLocks/>
          </p:cNvSpPr>
          <p:nvPr/>
        </p:nvSpPr>
        <p:spPr>
          <a:xfrm>
            <a:off x="7345959" y="2532629"/>
            <a:ext cx="4369449" cy="47012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80"/>
              </a:lnSpc>
              <a:spcBef>
                <a:spcPts val="0"/>
              </a:spcBef>
              <a:buNone/>
            </a:pPr>
            <a:r>
              <a:rPr lang="en-US" sz="1400" dirty="0">
                <a:latin typeface="Libre Franklin Light" pitchFamily="2" charset="77"/>
                <a:cs typeface="Avenir Next LT Pro" panose="020F0502020204030204" pitchFamily="34" charset="0"/>
              </a:rPr>
              <a:t>80% of Americans say they prefer to buy a move-in ready home over one that requires any updating.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975F360E-3E9A-CF09-A43B-B3A0065EEB3E}"/>
              </a:ext>
            </a:extLst>
          </p:cNvPr>
          <p:cNvSpPr txBox="1">
            <a:spLocks/>
          </p:cNvSpPr>
          <p:nvPr/>
        </p:nvSpPr>
        <p:spPr>
          <a:xfrm>
            <a:off x="7345957" y="3740526"/>
            <a:ext cx="4369449" cy="47012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80"/>
              </a:lnSpc>
              <a:spcBef>
                <a:spcPts val="0"/>
              </a:spcBef>
              <a:buNone/>
            </a:pPr>
            <a:r>
              <a:rPr lang="en-US" sz="1400" dirty="0">
                <a:latin typeface="Libre Franklin Light" pitchFamily="2" charset="77"/>
                <a:cs typeface="Avenir Next LT Pro" panose="020F0502020204030204" pitchFamily="34" charset="0"/>
              </a:rPr>
              <a:t>Increase sales prices (and commissions) by 28% with </a:t>
            </a:r>
            <a:r>
              <a:rPr lang="en-US" sz="1400" dirty="0" err="1">
                <a:latin typeface="Libre Franklin Light" pitchFamily="2" charset="77"/>
                <a:cs typeface="Avenir Next LT Pro" panose="020F0502020204030204" pitchFamily="34" charset="0"/>
              </a:rPr>
              <a:t>Curbio</a:t>
            </a:r>
            <a:r>
              <a:rPr lang="en-US" sz="1400" dirty="0">
                <a:latin typeface="Libre Franklin Light" pitchFamily="2" charset="77"/>
                <a:cs typeface="Avenir Next LT Pro" panose="020F0502020204030204" pitchFamily="34" charset="0"/>
              </a:rPr>
              <a:t> pre-listing updates.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D6C9216E-99FF-196F-8BB6-6425266929A1}"/>
              </a:ext>
            </a:extLst>
          </p:cNvPr>
          <p:cNvSpPr txBox="1">
            <a:spLocks/>
          </p:cNvSpPr>
          <p:nvPr/>
        </p:nvSpPr>
        <p:spPr>
          <a:xfrm>
            <a:off x="7361198" y="4993910"/>
            <a:ext cx="4369449" cy="47012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80"/>
              </a:lnSpc>
              <a:spcBef>
                <a:spcPts val="0"/>
              </a:spcBef>
              <a:buNone/>
            </a:pPr>
            <a:r>
              <a:rPr lang="en-US" sz="1400" dirty="0">
                <a:latin typeface="Libre Franklin Light" pitchFamily="2" charset="77"/>
                <a:cs typeface="Avenir Next LT Pro" panose="020F0502020204030204" pitchFamily="34" charset="0"/>
              </a:rPr>
              <a:t>Homes updated by </a:t>
            </a:r>
            <a:r>
              <a:rPr lang="en-US" sz="1400" dirty="0" err="1">
                <a:latin typeface="Libre Franklin Light" pitchFamily="2" charset="77"/>
                <a:cs typeface="Avenir Next LT Pro" panose="020F0502020204030204" pitchFamily="34" charset="0"/>
              </a:rPr>
              <a:t>Curbio</a:t>
            </a:r>
            <a:r>
              <a:rPr lang="en-US" sz="1400" dirty="0">
                <a:latin typeface="Libre Franklin Light" pitchFamily="2" charset="77"/>
                <a:cs typeface="Avenir Next LT Pro" panose="020F0502020204030204" pitchFamily="34" charset="0"/>
              </a:rPr>
              <a:t> sell 50% faster than those sold as-is.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4D44054-D3B5-A46C-45D4-DFB037FCE4C0}"/>
              </a:ext>
            </a:extLst>
          </p:cNvPr>
          <p:cNvSpPr/>
          <p:nvPr/>
        </p:nvSpPr>
        <p:spPr>
          <a:xfrm>
            <a:off x="6681349" y="2193059"/>
            <a:ext cx="510025" cy="510025"/>
          </a:xfrm>
          <a:prstGeom prst="ellipse">
            <a:avLst/>
          </a:prstGeom>
          <a:solidFill>
            <a:srgbClr val="CD8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82E2E6F2-DD41-6849-41F1-29EC8876A084}"/>
              </a:ext>
            </a:extLst>
          </p:cNvPr>
          <p:cNvSpPr txBox="1">
            <a:spLocks/>
          </p:cNvSpPr>
          <p:nvPr/>
        </p:nvSpPr>
        <p:spPr>
          <a:xfrm>
            <a:off x="6508399" y="2238462"/>
            <a:ext cx="855923" cy="41921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380"/>
              </a:lnSpc>
              <a:buNone/>
            </a:pPr>
            <a:r>
              <a:rPr lang="en-US" dirty="0">
                <a:solidFill>
                  <a:schemeClr val="bg1"/>
                </a:solidFill>
                <a:latin typeface="Lora Medium" pitchFamily="2" charset="77"/>
                <a:cs typeface="Avenir Next LT Pro" panose="020F0502020204030204" pitchFamily="34" charset="0"/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5DA86BB-70EF-E921-EC59-1A513F00F50D}"/>
              </a:ext>
            </a:extLst>
          </p:cNvPr>
          <p:cNvSpPr/>
          <p:nvPr/>
        </p:nvSpPr>
        <p:spPr>
          <a:xfrm>
            <a:off x="6681349" y="3395928"/>
            <a:ext cx="510025" cy="510025"/>
          </a:xfrm>
          <a:prstGeom prst="ellipse">
            <a:avLst/>
          </a:prstGeom>
          <a:solidFill>
            <a:srgbClr val="CD8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F0585AC-47DF-81E4-D7E8-EA0D2561031A}"/>
              </a:ext>
            </a:extLst>
          </p:cNvPr>
          <p:cNvSpPr/>
          <p:nvPr/>
        </p:nvSpPr>
        <p:spPr>
          <a:xfrm>
            <a:off x="6681349" y="4585430"/>
            <a:ext cx="510025" cy="510025"/>
          </a:xfrm>
          <a:prstGeom prst="ellipse">
            <a:avLst/>
          </a:prstGeom>
          <a:solidFill>
            <a:srgbClr val="CD8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FED99F0-543D-BE8D-EA7B-AF7B7D6168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61" t="2528" r="5665" b="2528"/>
          <a:stretch/>
        </p:blipFill>
        <p:spPr>
          <a:xfrm>
            <a:off x="-103083" y="848712"/>
            <a:ext cx="6199083" cy="4839736"/>
          </a:xfrm>
          <a:prstGeom prst="rect">
            <a:avLst/>
          </a:prstGeom>
        </p:spPr>
      </p:pic>
      <p:sp>
        <p:nvSpPr>
          <p:cNvPr id="25" name="TextBox 10">
            <a:extLst>
              <a:ext uri="{FF2B5EF4-FFF2-40B4-BE49-F238E27FC236}">
                <a16:creationId xmlns:a16="http://schemas.microsoft.com/office/drawing/2014/main" id="{243CF4EA-7EE5-AFFE-2549-5406E7C26DB5}"/>
              </a:ext>
            </a:extLst>
          </p:cNvPr>
          <p:cNvSpPr txBox="1">
            <a:spLocks/>
          </p:cNvSpPr>
          <p:nvPr/>
        </p:nvSpPr>
        <p:spPr>
          <a:xfrm>
            <a:off x="6508398" y="3459971"/>
            <a:ext cx="855923" cy="41921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380"/>
              </a:lnSpc>
              <a:buNone/>
            </a:pPr>
            <a:r>
              <a:rPr lang="en-US" dirty="0">
                <a:solidFill>
                  <a:schemeClr val="bg1"/>
                </a:solidFill>
                <a:latin typeface="Lora Medium" pitchFamily="2" charset="77"/>
                <a:cs typeface="Avenir Next LT Pro" panose="020F0502020204030204" pitchFamily="34" charset="0"/>
              </a:rPr>
              <a:t>2</a:t>
            </a: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D5BEFB7A-D53A-2635-734E-A202979D2151}"/>
              </a:ext>
            </a:extLst>
          </p:cNvPr>
          <p:cNvSpPr txBox="1">
            <a:spLocks/>
          </p:cNvSpPr>
          <p:nvPr/>
        </p:nvSpPr>
        <p:spPr>
          <a:xfrm>
            <a:off x="6508398" y="4651412"/>
            <a:ext cx="855923" cy="41921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380"/>
              </a:lnSpc>
              <a:buNone/>
            </a:pPr>
            <a:r>
              <a:rPr lang="en-US" dirty="0">
                <a:solidFill>
                  <a:schemeClr val="bg1"/>
                </a:solidFill>
                <a:latin typeface="Lora Medium" pitchFamily="2" charset="77"/>
                <a:cs typeface="Avenir Next LT Pro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66937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8362F8-EF3A-7116-21F4-F083366B9E83}"/>
              </a:ext>
            </a:extLst>
          </p:cNvPr>
          <p:cNvSpPr/>
          <p:nvPr/>
        </p:nvSpPr>
        <p:spPr>
          <a:xfrm>
            <a:off x="10178005" y="0"/>
            <a:ext cx="2013995" cy="6858000"/>
          </a:xfrm>
          <a:prstGeom prst="rect">
            <a:avLst/>
          </a:prstGeom>
          <a:solidFill>
            <a:srgbClr val="DFD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87C470-EB64-D733-1E1F-50194AEC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25" t="5516" r="9863" b="185"/>
          <a:stretch/>
        </p:blipFill>
        <p:spPr>
          <a:xfrm>
            <a:off x="5962097" y="103137"/>
            <a:ext cx="5077822" cy="32879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CEB88-5690-5B96-8EF9-A22ECBF18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D5DF0-C6AF-E343-A2F9-BFD059892783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873AEB-E599-D208-8D3A-B77AF8BD7628}"/>
              </a:ext>
            </a:extLst>
          </p:cNvPr>
          <p:cNvSpPr/>
          <p:nvPr/>
        </p:nvSpPr>
        <p:spPr>
          <a:xfrm>
            <a:off x="0" y="1"/>
            <a:ext cx="671513" cy="1943100"/>
          </a:xfrm>
          <a:prstGeom prst="rect">
            <a:avLst/>
          </a:prstGeom>
          <a:solidFill>
            <a:srgbClr val="DFD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BBBC831-10A8-86B1-B5CC-F20FCEFEC1C5}"/>
              </a:ext>
            </a:extLst>
          </p:cNvPr>
          <p:cNvSpPr txBox="1">
            <a:spLocks/>
          </p:cNvSpPr>
          <p:nvPr/>
        </p:nvSpPr>
        <p:spPr>
          <a:xfrm>
            <a:off x="1079899" y="1186766"/>
            <a:ext cx="6199083" cy="1477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000" dirty="0">
                <a:solidFill>
                  <a:srgbClr val="0D254D"/>
                </a:solidFill>
                <a:latin typeface="Lora Medium" pitchFamily="2" charset="77"/>
              </a:rPr>
              <a:t>Refresh</a:t>
            </a: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EB3698FB-E84C-480E-30EC-DCEC880A7E6C}"/>
              </a:ext>
            </a:extLst>
          </p:cNvPr>
          <p:cNvSpPr/>
          <p:nvPr/>
        </p:nvSpPr>
        <p:spPr>
          <a:xfrm flipV="1">
            <a:off x="1079899" y="2525504"/>
            <a:ext cx="2955608" cy="1821"/>
          </a:xfrm>
          <a:prstGeom prst="line">
            <a:avLst/>
          </a:prstGeom>
          <a:ln w="38100" cap="rnd">
            <a:solidFill>
              <a:srgbClr val="CD862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AE684DB4-BD1D-3C12-CF32-CBD3E18F48C0}"/>
              </a:ext>
            </a:extLst>
          </p:cNvPr>
          <p:cNvSpPr txBox="1">
            <a:spLocks/>
          </p:cNvSpPr>
          <p:nvPr/>
        </p:nvSpPr>
        <p:spPr>
          <a:xfrm>
            <a:off x="1079899" y="2871042"/>
            <a:ext cx="4168375" cy="209801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en-US" sz="1200" u="none" strike="noStrike" dirty="0">
                <a:solidFill>
                  <a:srgbClr val="000000"/>
                </a:solidFill>
                <a:effectLst/>
                <a:latin typeface="Libre Franklin Light" pitchFamily="2" charset="77"/>
              </a:rPr>
              <a:t>A lot of homes only need a quick refresh to get market-ready. For a refresh, we’ll consider”</a:t>
            </a:r>
          </a:p>
          <a:p>
            <a:pPr algn="l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u="none" strike="noStrike" dirty="0">
                <a:solidFill>
                  <a:srgbClr val="000000"/>
                </a:solidFill>
                <a:effectLst/>
                <a:latin typeface="Libre Franklin Light" pitchFamily="2" charset="77"/>
              </a:rPr>
              <a:t>Painting</a:t>
            </a:r>
          </a:p>
          <a:p>
            <a:pPr algn="l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Libre Franklin Light" pitchFamily="2" charset="77"/>
              </a:rPr>
              <a:t>Flooring</a:t>
            </a:r>
          </a:p>
          <a:p>
            <a:pPr algn="l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u="none" strike="noStrike" dirty="0">
                <a:solidFill>
                  <a:srgbClr val="000000"/>
                </a:solidFill>
                <a:effectLst/>
                <a:latin typeface="Libre Franklin Light" pitchFamily="2" charset="77"/>
              </a:rPr>
              <a:t>Repairs</a:t>
            </a:r>
          </a:p>
          <a:p>
            <a:pPr algn="l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u="none" strike="noStrike" dirty="0">
                <a:solidFill>
                  <a:srgbClr val="000000"/>
                </a:solidFill>
                <a:effectLst/>
                <a:latin typeface="Libre Franklin Light" pitchFamily="2" charset="77"/>
              </a:rPr>
              <a:t>New Countertops </a:t>
            </a:r>
          </a:p>
          <a:p>
            <a:pPr algn="l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Libre Franklin Light" pitchFamily="2" charset="77"/>
              </a:rPr>
              <a:t>Painting Cabinets </a:t>
            </a:r>
          </a:p>
          <a:p>
            <a:pPr algn="l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u="none" strike="noStrike" dirty="0">
                <a:solidFill>
                  <a:srgbClr val="000000"/>
                </a:solidFill>
                <a:effectLst/>
                <a:latin typeface="Libre Franklin Light" pitchFamily="2" charset="77"/>
              </a:rPr>
              <a:t>Landscaping 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Libre Franklin Light" pitchFamily="2" charset="77"/>
              </a:rPr>
              <a:t>… and anything else that doesn’t require permits</a:t>
            </a:r>
            <a:endParaRPr lang="en-US" sz="1200" u="none" strike="noStrike" dirty="0">
              <a:solidFill>
                <a:srgbClr val="000000"/>
              </a:solidFill>
              <a:effectLst/>
              <a:latin typeface="Libre Franklin Light" pitchFamily="2" charset="77"/>
            </a:endParaRPr>
          </a:p>
        </p:txBody>
      </p:sp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0F500336-143A-BBDA-ED06-25334983A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81" y="5745162"/>
            <a:ext cx="681037" cy="6810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C6F462-A665-DE46-33B8-D8782614AE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38" t="-196" r="3952" b="196"/>
          <a:stretch/>
        </p:blipFill>
        <p:spPr>
          <a:xfrm>
            <a:off x="5962097" y="3460524"/>
            <a:ext cx="5077822" cy="3287900"/>
          </a:xfrm>
          <a:prstGeom prst="rect">
            <a:avLst/>
          </a:prstGeom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5B3363E4-8E68-C9B6-C388-252079AB0CB9}"/>
              </a:ext>
            </a:extLst>
          </p:cNvPr>
          <p:cNvSpPr/>
          <p:nvPr/>
        </p:nvSpPr>
        <p:spPr>
          <a:xfrm>
            <a:off x="8087864" y="2956291"/>
            <a:ext cx="826288" cy="1075765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84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8362F8-EF3A-7116-21F4-F083366B9E83}"/>
              </a:ext>
            </a:extLst>
          </p:cNvPr>
          <p:cNvSpPr/>
          <p:nvPr/>
        </p:nvSpPr>
        <p:spPr>
          <a:xfrm>
            <a:off x="10178005" y="0"/>
            <a:ext cx="2013995" cy="6858000"/>
          </a:xfrm>
          <a:prstGeom prst="rect">
            <a:avLst/>
          </a:prstGeom>
          <a:solidFill>
            <a:srgbClr val="DFD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87C470-EB64-D733-1E1F-50194AEC01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60" r="6560"/>
          <a:stretch/>
        </p:blipFill>
        <p:spPr>
          <a:xfrm>
            <a:off x="5962097" y="103137"/>
            <a:ext cx="5077822" cy="32879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CEB88-5690-5B96-8EF9-A22ECBF18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D5DF0-C6AF-E343-A2F9-BFD059892783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873AEB-E599-D208-8D3A-B77AF8BD7628}"/>
              </a:ext>
            </a:extLst>
          </p:cNvPr>
          <p:cNvSpPr/>
          <p:nvPr/>
        </p:nvSpPr>
        <p:spPr>
          <a:xfrm>
            <a:off x="0" y="1"/>
            <a:ext cx="671513" cy="1943100"/>
          </a:xfrm>
          <a:prstGeom prst="rect">
            <a:avLst/>
          </a:prstGeom>
          <a:solidFill>
            <a:srgbClr val="DFD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BBBC831-10A8-86B1-B5CC-F20FCEFEC1C5}"/>
              </a:ext>
            </a:extLst>
          </p:cNvPr>
          <p:cNvSpPr txBox="1">
            <a:spLocks/>
          </p:cNvSpPr>
          <p:nvPr/>
        </p:nvSpPr>
        <p:spPr>
          <a:xfrm>
            <a:off x="1079899" y="1186766"/>
            <a:ext cx="6199083" cy="1477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000" dirty="0">
                <a:solidFill>
                  <a:srgbClr val="0D254D"/>
                </a:solidFill>
                <a:latin typeface="Lora Medium" pitchFamily="2" charset="77"/>
              </a:rPr>
              <a:t>Renovation</a:t>
            </a: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EB3698FB-E84C-480E-30EC-DCEC880A7E6C}"/>
              </a:ext>
            </a:extLst>
          </p:cNvPr>
          <p:cNvSpPr/>
          <p:nvPr/>
        </p:nvSpPr>
        <p:spPr>
          <a:xfrm flipV="1">
            <a:off x="1079899" y="2525504"/>
            <a:ext cx="2955608" cy="1821"/>
          </a:xfrm>
          <a:prstGeom prst="line">
            <a:avLst/>
          </a:prstGeom>
          <a:ln w="38100" cap="rnd">
            <a:solidFill>
              <a:srgbClr val="CD862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AE684DB4-BD1D-3C12-CF32-CBD3E18F48C0}"/>
              </a:ext>
            </a:extLst>
          </p:cNvPr>
          <p:cNvSpPr txBox="1">
            <a:spLocks/>
          </p:cNvSpPr>
          <p:nvPr/>
        </p:nvSpPr>
        <p:spPr>
          <a:xfrm>
            <a:off x="1079899" y="2871042"/>
            <a:ext cx="4168375" cy="204671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en-US" sz="1200" u="none" strike="noStrike" dirty="0" err="1">
                <a:solidFill>
                  <a:srgbClr val="000000"/>
                </a:solidFill>
                <a:effectLst/>
                <a:latin typeface="Libre Franklin Light" pitchFamily="2" charset="77"/>
              </a:rPr>
              <a:t>Curbi</a:t>
            </a:r>
            <a:r>
              <a:rPr lang="en-US" sz="1200" dirty="0" err="1">
                <a:solidFill>
                  <a:srgbClr val="000000"/>
                </a:solidFill>
                <a:latin typeface="Libre Franklin Light" pitchFamily="2" charset="77"/>
              </a:rPr>
              <a:t>o</a:t>
            </a:r>
            <a:r>
              <a:rPr lang="en-US" sz="1200" dirty="0">
                <a:solidFill>
                  <a:srgbClr val="000000"/>
                </a:solidFill>
                <a:latin typeface="Libre Franklin Light" pitchFamily="2" charset="77"/>
              </a:rPr>
              <a:t> can handle any project big or small and can take on any work that isn’t structural. Some renovation items might include:</a:t>
            </a:r>
            <a:endParaRPr lang="en-US" sz="1200" u="none" strike="noStrike" dirty="0">
              <a:solidFill>
                <a:srgbClr val="000000"/>
              </a:solidFill>
              <a:effectLst/>
              <a:latin typeface="Libre Franklin Light" pitchFamily="2" charset="77"/>
            </a:endParaRPr>
          </a:p>
          <a:p>
            <a:pPr algn="l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u="none" strike="noStrike" dirty="0">
                <a:solidFill>
                  <a:srgbClr val="000000"/>
                </a:solidFill>
                <a:effectLst/>
                <a:latin typeface="Libre Franklin Light" pitchFamily="2" charset="77"/>
              </a:rPr>
              <a:t>Kitchen Remodels</a:t>
            </a:r>
          </a:p>
          <a:p>
            <a:pPr algn="l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Libre Franklin Light" pitchFamily="2" charset="77"/>
              </a:rPr>
              <a:t>Bathroom Remodels</a:t>
            </a:r>
          </a:p>
          <a:p>
            <a:pPr algn="l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u="none" strike="noStrike" dirty="0">
                <a:solidFill>
                  <a:srgbClr val="000000"/>
                </a:solidFill>
                <a:effectLst/>
                <a:latin typeface="Libre Franklin Light" pitchFamily="2" charset="77"/>
              </a:rPr>
              <a:t>Roofing</a:t>
            </a:r>
          </a:p>
          <a:p>
            <a:pPr algn="l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Libre Franklin Light" pitchFamily="2" charset="77"/>
              </a:rPr>
              <a:t>Bathroom Additions </a:t>
            </a:r>
          </a:p>
          <a:p>
            <a:pPr algn="l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u="none" strike="noStrike" dirty="0">
                <a:solidFill>
                  <a:srgbClr val="000000"/>
                </a:solidFill>
                <a:effectLst/>
                <a:latin typeface="Libre Franklin Light" pitchFamily="2" charset="77"/>
              </a:rPr>
              <a:t>Plumbing and Electric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Libre Franklin Light" pitchFamily="2" charset="77"/>
              </a:rPr>
              <a:t>… and so much more! </a:t>
            </a:r>
            <a:endParaRPr lang="en-US" sz="1200" u="none" strike="noStrike" dirty="0">
              <a:solidFill>
                <a:srgbClr val="000000"/>
              </a:solidFill>
              <a:effectLst/>
              <a:latin typeface="Libre Franklin Light" pitchFamily="2" charset="77"/>
            </a:endParaRPr>
          </a:p>
        </p:txBody>
      </p:sp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0F500336-143A-BBDA-ED06-25334983A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81" y="5745162"/>
            <a:ext cx="681037" cy="6810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C6F462-A665-DE46-33B8-D8782614AE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92" b="1492"/>
          <a:stretch/>
        </p:blipFill>
        <p:spPr>
          <a:xfrm>
            <a:off x="5962097" y="3460524"/>
            <a:ext cx="5077822" cy="3287900"/>
          </a:xfrm>
          <a:prstGeom prst="rect">
            <a:avLst/>
          </a:prstGeom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93E14D13-1D94-5A0D-790C-CFCBBC40F094}"/>
              </a:ext>
            </a:extLst>
          </p:cNvPr>
          <p:cNvSpPr/>
          <p:nvPr/>
        </p:nvSpPr>
        <p:spPr>
          <a:xfrm>
            <a:off x="8087864" y="2956291"/>
            <a:ext cx="826288" cy="1075765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10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6302229B-C60C-C74F-8E52-AF14225104F3}" vid="{DA66B2F0-3A49-9248-A217-1BC5BE2B7F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</TotalTime>
  <Words>473</Words>
  <Application>Microsoft Macintosh PowerPoint</Application>
  <PresentationFormat>Widescreen</PresentationFormat>
  <Paragraphs>75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Avenir Next LT Pro</vt:lpstr>
      <vt:lpstr>Calibri</vt:lpstr>
      <vt:lpstr>Calibri Light</vt:lpstr>
      <vt:lpstr>Libre Franklin Light</vt:lpstr>
      <vt:lpstr>Libre Franklin Medium</vt:lpstr>
      <vt:lpstr>Lora Medium</vt:lpstr>
      <vt:lpstr>Office Theme</vt:lpstr>
      <vt:lpstr>YOUR LISTING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LISTING PRESENTATION</dc:title>
  <dc:creator>Morgan Loghry</dc:creator>
  <cp:lastModifiedBy>Morgan Loghry</cp:lastModifiedBy>
  <cp:revision>4</cp:revision>
  <dcterms:created xsi:type="dcterms:W3CDTF">2022-11-22T21:04:07Z</dcterms:created>
  <dcterms:modified xsi:type="dcterms:W3CDTF">2023-02-10T21:33:33Z</dcterms:modified>
</cp:coreProperties>
</file>